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401" r:id="rId3"/>
    <p:sldId id="368" r:id="rId4"/>
    <p:sldId id="371" r:id="rId5"/>
    <p:sldId id="369" r:id="rId6"/>
    <p:sldId id="374" r:id="rId7"/>
    <p:sldId id="375" r:id="rId8"/>
    <p:sldId id="376" r:id="rId9"/>
    <p:sldId id="373" r:id="rId10"/>
    <p:sldId id="370" r:id="rId11"/>
    <p:sldId id="378" r:id="rId12"/>
    <p:sldId id="379" r:id="rId13"/>
    <p:sldId id="365" r:id="rId14"/>
    <p:sldId id="363" r:id="rId15"/>
    <p:sldId id="361" r:id="rId16"/>
    <p:sldId id="362" r:id="rId17"/>
    <p:sldId id="359" r:id="rId18"/>
    <p:sldId id="360" r:id="rId19"/>
    <p:sldId id="364" r:id="rId20"/>
    <p:sldId id="367" r:id="rId21"/>
    <p:sldId id="366" r:id="rId22"/>
    <p:sldId id="387" r:id="rId23"/>
    <p:sldId id="384" r:id="rId24"/>
    <p:sldId id="394" r:id="rId25"/>
    <p:sldId id="385" r:id="rId26"/>
    <p:sldId id="386" r:id="rId27"/>
    <p:sldId id="388" r:id="rId28"/>
    <p:sldId id="389" r:id="rId29"/>
    <p:sldId id="398" r:id="rId30"/>
    <p:sldId id="397" r:id="rId31"/>
    <p:sldId id="399" r:id="rId32"/>
    <p:sldId id="402" r:id="rId33"/>
    <p:sldId id="396" r:id="rId34"/>
    <p:sldId id="391" r:id="rId35"/>
    <p:sldId id="392" r:id="rId36"/>
    <p:sldId id="393" r:id="rId37"/>
    <p:sldId id="377" r:id="rId38"/>
    <p:sldId id="380" r:id="rId39"/>
    <p:sldId id="382" r:id="rId40"/>
    <p:sldId id="381" r:id="rId41"/>
    <p:sldId id="395" r:id="rId42"/>
    <p:sldId id="400" r:id="rId43"/>
    <p:sldId id="390" r:id="rId44"/>
    <p:sldId id="383" r:id="rId45"/>
    <p:sldId id="403" r:id="rId4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5E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79" autoAdjust="0"/>
    <p:restoredTop sz="99847" autoAdjust="0"/>
  </p:normalViewPr>
  <p:slideViewPr>
    <p:cSldViewPr>
      <p:cViewPr>
        <p:scale>
          <a:sx n="116" d="100"/>
          <a:sy n="116" d="100"/>
        </p:scale>
        <p:origin x="-30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FF9C78-80BB-4BB4-87AD-17B487BCE63E}" type="datetimeFigureOut">
              <a:rPr lang="en-US" smtClean="0"/>
              <a:pPr/>
              <a:t>4/3/13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FF9C78-80BB-4BB4-87AD-17B487BCE63E}" type="datetimeFigureOut">
              <a:rPr lang="en-US" smtClean="0"/>
              <a:pPr/>
              <a:t>4/3/13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FF9C78-80BB-4BB4-87AD-17B487BCE63E}" type="datetimeFigureOut">
              <a:rPr lang="en-US" smtClean="0"/>
              <a:pPr/>
              <a:t>4/3/13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FF9C78-80BB-4BB4-87AD-17B487BCE63E}" type="datetimeFigureOut">
              <a:rPr lang="en-US" smtClean="0"/>
              <a:pPr/>
              <a:t>4/3/13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FF9C78-80BB-4BB4-87AD-17B487BCE63E}" type="datetimeFigureOut">
              <a:rPr lang="en-US" smtClean="0"/>
              <a:pPr/>
              <a:t>4/3/13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FF9C78-80BB-4BB4-87AD-17B487BCE63E}" type="datetimeFigureOut">
              <a:rPr lang="en-US" smtClean="0"/>
              <a:pPr/>
              <a:t>4/3/13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FF9C78-80BB-4BB4-87AD-17B487BCE63E}" type="datetimeFigureOut">
              <a:rPr lang="en-US" smtClean="0"/>
              <a:pPr/>
              <a:t>4/3/13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FF9C78-80BB-4BB4-87AD-17B487BCE63E}" type="datetimeFigureOut">
              <a:rPr lang="en-US" smtClean="0"/>
              <a:pPr/>
              <a:t>4/3/13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FF9C78-80BB-4BB4-87AD-17B487BCE63E}" type="datetimeFigureOut">
              <a:rPr lang="en-US" smtClean="0"/>
              <a:pPr/>
              <a:t>4/3/13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FF9C78-80BB-4BB4-87AD-17B487BCE63E}" type="datetimeFigureOut">
              <a:rPr lang="en-US" smtClean="0"/>
              <a:pPr/>
              <a:t>4/3/13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FF9C78-80BB-4BB4-87AD-17B487BCE63E}" type="datetimeFigureOut">
              <a:rPr lang="en-US" smtClean="0"/>
              <a:pPr/>
              <a:t>4/3/13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FF9C78-80BB-4BB4-87AD-17B487BCE63E}" type="datetimeFigureOut">
              <a:rPr lang="en-US" smtClean="0"/>
              <a:pPr/>
              <a:t>4/3/13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76AB8A-6BB5-475A-9C1D-1B490273222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 Id="rId3" Type="http://schemas.openxmlformats.org/officeDocument/2006/relationships/image" Target="../media/image1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 Id="rId3" Type="http://schemas.openxmlformats.org/officeDocument/2006/relationships/image" Target="../media/image2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33.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5" Type="http://schemas.openxmlformats.org/officeDocument/2006/relationships/image" Target="../media/image27.emf"/><Relationship Id="rId6" Type="http://schemas.openxmlformats.org/officeDocument/2006/relationships/image" Target="../media/image28.emf"/><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34.x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31.emf"/><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emf"/><Relationship Id="rId3" Type="http://schemas.openxmlformats.org/officeDocument/2006/relationships/image" Target="../media/image33.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emf"/></Relationships>
</file>

<file path=ppt/slides/_rels/slide39.xml.rels><?xml version="1.0" encoding="UTF-8" standalone="yes"?>
<Relationships xmlns="http://schemas.openxmlformats.org/package/2006/relationships"><Relationship Id="rId3" Type="http://schemas.openxmlformats.org/officeDocument/2006/relationships/image" Target="../media/image37.emf"/><Relationship Id="rId4" Type="http://schemas.openxmlformats.org/officeDocument/2006/relationships/image" Target="../media/image38.emf"/><Relationship Id="rId1" Type="http://schemas.openxmlformats.org/officeDocument/2006/relationships/slideLayout" Target="../slideLayouts/slideLayout2.xml"/><Relationship Id="rId2" Type="http://schemas.openxmlformats.org/officeDocument/2006/relationships/image" Target="../media/image36.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emf"/><Relationship Id="rId3" Type="http://schemas.openxmlformats.org/officeDocument/2006/relationships/image" Target="../media/image40.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sz="5300" dirty="0" smtClean="0">
                <a:latin typeface="Bauhaus 93" pitchFamily="82" charset="0"/>
              </a:rPr>
              <a:t>C++ is Fun – Part Four</a:t>
            </a:r>
            <a:r>
              <a:rPr lang="en-US" dirty="0" smtClean="0"/>
              <a:t/>
            </a:r>
            <a:br>
              <a:rPr lang="en-US" dirty="0" smtClean="0"/>
            </a:br>
            <a:r>
              <a:rPr lang="en-US" dirty="0" smtClean="0"/>
              <a:t>at Turbine/Warner Bros.!</a:t>
            </a:r>
            <a:endParaRPr lang="en-US" dirty="0"/>
          </a:p>
        </p:txBody>
      </p:sp>
      <p:sp>
        <p:nvSpPr>
          <p:cNvPr id="3" name="Subtitle 2"/>
          <p:cNvSpPr>
            <a:spLocks noGrp="1"/>
          </p:cNvSpPr>
          <p:nvPr>
            <p:ph type="subTitle" idx="1"/>
          </p:nvPr>
        </p:nvSpPr>
        <p:spPr>
          <a:xfrm>
            <a:off x="1371600" y="4495800"/>
            <a:ext cx="6400800" cy="1143000"/>
          </a:xfrm>
        </p:spPr>
        <p:txBody>
          <a:bodyPr/>
          <a:lstStyle/>
          <a:p>
            <a:r>
              <a:rPr lang="en-US" dirty="0" smtClean="0"/>
              <a:t>Russell Hanson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26029"/>
            <a:ext cx="9144000" cy="5279571"/>
          </a:xfrm>
          <a:prstGeom prst="rect">
            <a:avLst/>
          </a:prstGeom>
        </p:spPr>
      </p:pic>
      <p:sp>
        <p:nvSpPr>
          <p:cNvPr id="5" name="Title 1"/>
          <p:cNvSpPr>
            <a:spLocks noGrp="1"/>
          </p:cNvSpPr>
          <p:nvPr>
            <p:ph type="title"/>
          </p:nvPr>
        </p:nvSpPr>
        <p:spPr>
          <a:xfrm>
            <a:off x="457200" y="0"/>
            <a:ext cx="8229600" cy="762000"/>
          </a:xfrm>
        </p:spPr>
        <p:txBody>
          <a:bodyPr>
            <a:normAutofit/>
          </a:bodyPr>
          <a:lstStyle/>
          <a:p>
            <a:r>
              <a:rPr lang="en-US" dirty="0" smtClean="0"/>
              <a:t>Arrays of Structures</a:t>
            </a:r>
            <a:endParaRPr lang="en-US" dirty="0"/>
          </a:p>
        </p:txBody>
      </p:sp>
    </p:spTree>
    <p:extLst>
      <p:ext uri="{BB962C8B-B14F-4D97-AF65-F5344CB8AC3E}">
        <p14:creationId xmlns:p14="http://schemas.microsoft.com/office/powerpoint/2010/main" val="20329162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304800"/>
            <a:ext cx="9144000" cy="6200990"/>
          </a:xfrm>
          <a:prstGeom prst="rect">
            <a:avLst/>
          </a:prstGeom>
        </p:spPr>
      </p:pic>
    </p:spTree>
    <p:extLst>
      <p:ext uri="{BB962C8B-B14F-4D97-AF65-F5344CB8AC3E}">
        <p14:creationId xmlns:p14="http://schemas.microsoft.com/office/powerpoint/2010/main" val="14170095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38200" y="3276600"/>
            <a:ext cx="5791200" cy="3415323"/>
          </a:xfrm>
          <a:prstGeom prst="rect">
            <a:avLst/>
          </a:prstGeom>
        </p:spPr>
      </p:pic>
      <p:pic>
        <p:nvPicPr>
          <p:cNvPr id="8" name="Picture 7"/>
          <p:cNvPicPr>
            <a:picLocks noChangeAspect="1"/>
          </p:cNvPicPr>
          <p:nvPr/>
        </p:nvPicPr>
        <p:blipFill>
          <a:blip r:embed="rId3"/>
          <a:stretch>
            <a:fillRect/>
          </a:stretch>
        </p:blipFill>
        <p:spPr>
          <a:xfrm>
            <a:off x="838200" y="152400"/>
            <a:ext cx="6400800" cy="2859529"/>
          </a:xfrm>
          <a:prstGeom prst="rect">
            <a:avLst/>
          </a:prstGeom>
        </p:spPr>
      </p:pic>
      <p:sp>
        <p:nvSpPr>
          <p:cNvPr id="9" name="TextBox 8"/>
          <p:cNvSpPr txBox="1"/>
          <p:nvPr/>
        </p:nvSpPr>
        <p:spPr>
          <a:xfrm>
            <a:off x="838200" y="2895600"/>
            <a:ext cx="484027"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31366944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download an API off the internet and use it! </a:t>
            </a:r>
            <a:r>
              <a:rPr lang="en-US" dirty="0" smtClean="0">
                <a:sym typeface="Wingdings"/>
              </a:rPr>
              <a:t></a:t>
            </a:r>
            <a:endParaRPr lang="en-US" dirty="0"/>
          </a:p>
        </p:txBody>
      </p:sp>
      <p:sp>
        <p:nvSpPr>
          <p:cNvPr id="3" name="Content Placeholder 2"/>
          <p:cNvSpPr>
            <a:spLocks noGrp="1"/>
          </p:cNvSpPr>
          <p:nvPr>
            <p:ph idx="1"/>
          </p:nvPr>
        </p:nvSpPr>
        <p:spPr/>
        <p:txBody>
          <a:bodyPr/>
          <a:lstStyle/>
          <a:p>
            <a:r>
              <a:rPr lang="en-US" dirty="0" smtClean="0"/>
              <a:t>API’s or “Application Programming Interfaces” are tools programmers use to add functionality to their programs and essentially these contain 1) header files (.h) and 2) library files (.</a:t>
            </a:r>
            <a:r>
              <a:rPr lang="en-US" dirty="0" err="1" smtClean="0"/>
              <a:t>dll</a:t>
            </a:r>
            <a:r>
              <a:rPr lang="en-US" dirty="0" smtClean="0"/>
              <a:t> or .lib)</a:t>
            </a:r>
          </a:p>
          <a:p>
            <a:r>
              <a:rPr lang="en-US" dirty="0" smtClean="0"/>
              <a:t>Examples include: physics engines, GUI libraries, game engines, Excel file reading engines, etc. … you name it.</a:t>
            </a:r>
            <a:endParaRPr lang="en-US" dirty="0"/>
          </a:p>
        </p:txBody>
      </p:sp>
    </p:spTree>
    <p:extLst>
      <p:ext uri="{BB962C8B-B14F-4D97-AF65-F5344CB8AC3E}">
        <p14:creationId xmlns:p14="http://schemas.microsoft.com/office/powerpoint/2010/main" val="91445423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8229600" cy="711200"/>
          </a:xfrm>
        </p:spPr>
        <p:txBody>
          <a:bodyPr>
            <a:normAutofit fontScale="90000"/>
          </a:bodyPr>
          <a:lstStyle/>
          <a:p>
            <a:r>
              <a:rPr lang="en-US" dirty="0" smtClean="0"/>
              <a:t>Using the Excel Library “</a:t>
            </a:r>
            <a:r>
              <a:rPr lang="en-US" dirty="0" err="1" smtClean="0"/>
              <a:t>libxl</a:t>
            </a:r>
            <a:r>
              <a:rPr lang="en-US" dirty="0" smtClean="0"/>
              <a:t>”</a:t>
            </a:r>
            <a:endParaRPr lang="en-US" dirty="0"/>
          </a:p>
        </p:txBody>
      </p:sp>
      <p:pic>
        <p:nvPicPr>
          <p:cNvPr id="5" name="Picture 4"/>
          <p:cNvPicPr>
            <a:picLocks noChangeAspect="1"/>
          </p:cNvPicPr>
          <p:nvPr/>
        </p:nvPicPr>
        <p:blipFill>
          <a:blip r:embed="rId2"/>
          <a:stretch>
            <a:fillRect/>
          </a:stretch>
        </p:blipFill>
        <p:spPr>
          <a:xfrm>
            <a:off x="3048000" y="965466"/>
            <a:ext cx="5334000" cy="5892534"/>
          </a:xfrm>
          <a:prstGeom prst="rect">
            <a:avLst/>
          </a:prstGeom>
        </p:spPr>
      </p:pic>
      <p:sp>
        <p:nvSpPr>
          <p:cNvPr id="4" name="Rectangle 3"/>
          <p:cNvSpPr/>
          <p:nvPr/>
        </p:nvSpPr>
        <p:spPr>
          <a:xfrm>
            <a:off x="12700" y="609600"/>
            <a:ext cx="3728417" cy="369332"/>
          </a:xfrm>
          <a:prstGeom prst="rect">
            <a:avLst/>
          </a:prstGeom>
        </p:spPr>
        <p:txBody>
          <a:bodyPr wrap="none">
            <a:spAutoFit/>
          </a:bodyPr>
          <a:lstStyle/>
          <a:p>
            <a:r>
              <a:rPr lang="en-US" dirty="0"/>
              <a:t>http://</a:t>
            </a:r>
            <a:r>
              <a:rPr lang="en-US" dirty="0" err="1"/>
              <a:t>www.libxl.com</a:t>
            </a:r>
            <a:r>
              <a:rPr lang="en-US" dirty="0"/>
              <a:t>/</a:t>
            </a:r>
            <a:r>
              <a:rPr lang="en-US" dirty="0" err="1"/>
              <a:t>download.html</a:t>
            </a:r>
            <a:endParaRPr lang="en-US" dirty="0"/>
          </a:p>
        </p:txBody>
      </p:sp>
    </p:spTree>
    <p:extLst>
      <p:ext uri="{BB962C8B-B14F-4D97-AF65-F5344CB8AC3E}">
        <p14:creationId xmlns:p14="http://schemas.microsoft.com/office/powerpoint/2010/main" val="174822540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8229600" cy="711200"/>
          </a:xfrm>
        </p:spPr>
        <p:txBody>
          <a:bodyPr>
            <a:normAutofit fontScale="90000"/>
          </a:bodyPr>
          <a:lstStyle/>
          <a:p>
            <a:r>
              <a:rPr lang="en-US" dirty="0" smtClean="0"/>
              <a:t>Using the Excel Library “</a:t>
            </a:r>
            <a:r>
              <a:rPr lang="en-US" dirty="0" err="1" smtClean="0"/>
              <a:t>libxl</a:t>
            </a:r>
            <a:r>
              <a:rPr lang="en-US" dirty="0" smtClean="0"/>
              <a:t>”</a:t>
            </a:r>
            <a:endParaRPr lang="en-US" dirty="0"/>
          </a:p>
        </p:txBody>
      </p:sp>
      <p:sp>
        <p:nvSpPr>
          <p:cNvPr id="3" name="Rectangle 2"/>
          <p:cNvSpPr/>
          <p:nvPr/>
        </p:nvSpPr>
        <p:spPr>
          <a:xfrm>
            <a:off x="38100" y="990600"/>
            <a:ext cx="9144000" cy="11172285"/>
          </a:xfrm>
          <a:prstGeom prst="rect">
            <a:avLst/>
          </a:prstGeom>
        </p:spPr>
        <p:txBody>
          <a:bodyPr wrap="square">
            <a:spAutoFit/>
          </a:bodyPr>
          <a:lstStyle/>
          <a:p>
            <a:r>
              <a:rPr lang="en-US" dirty="0" err="1"/>
              <a:t>LibXL</a:t>
            </a:r>
            <a:r>
              <a:rPr lang="en-US" dirty="0"/>
              <a:t> is a library for direct reading and writing Excel files.</a:t>
            </a:r>
          </a:p>
          <a:p>
            <a:endParaRPr lang="en-US" dirty="0"/>
          </a:p>
          <a:p>
            <a:endParaRPr lang="en-US" dirty="0"/>
          </a:p>
          <a:p>
            <a:r>
              <a:rPr lang="en-US" dirty="0"/>
              <a:t>Package contents:</a:t>
            </a:r>
          </a:p>
          <a:p>
            <a:endParaRPr lang="en-US" dirty="0"/>
          </a:p>
          <a:p>
            <a:r>
              <a:rPr lang="en-US" dirty="0"/>
              <a:t>  bin              32-bit dynamic library</a:t>
            </a:r>
          </a:p>
          <a:p>
            <a:r>
              <a:rPr lang="en-US" dirty="0"/>
              <a:t>  bin64            64-bit dynamic library</a:t>
            </a:r>
          </a:p>
          <a:p>
            <a:r>
              <a:rPr lang="en-US" dirty="0"/>
              <a:t>  doc              C++ documentation</a:t>
            </a:r>
          </a:p>
          <a:p>
            <a:r>
              <a:rPr lang="en-US" dirty="0"/>
              <a:t>  examples         C, C++, C#, Delphi and Fortran examples (</a:t>
            </a:r>
            <a:r>
              <a:rPr lang="en-US" dirty="0" err="1"/>
              <a:t>MinGW</a:t>
            </a:r>
            <a:r>
              <a:rPr lang="en-US" dirty="0"/>
              <a:t>, Visual Studio, </a:t>
            </a:r>
            <a:r>
              <a:rPr lang="en-US" dirty="0" err="1"/>
              <a:t>Qt</a:t>
            </a:r>
            <a:r>
              <a:rPr lang="en-US" dirty="0"/>
              <a:t>, Code::Blocks)</a:t>
            </a:r>
          </a:p>
          <a:p>
            <a:r>
              <a:rPr lang="en-US" dirty="0"/>
              <a:t>  </a:t>
            </a:r>
            <a:r>
              <a:rPr lang="en-US" dirty="0" err="1"/>
              <a:t>include_c</a:t>
            </a:r>
            <a:r>
              <a:rPr lang="en-US" dirty="0"/>
              <a:t>        headers for C</a:t>
            </a:r>
          </a:p>
          <a:p>
            <a:r>
              <a:rPr lang="en-US" dirty="0"/>
              <a:t>  </a:t>
            </a:r>
            <a:r>
              <a:rPr lang="en-US" dirty="0" err="1"/>
              <a:t>include_cpp</a:t>
            </a:r>
            <a:r>
              <a:rPr lang="en-US" dirty="0"/>
              <a:t>      headers for C++</a:t>
            </a:r>
          </a:p>
          <a:p>
            <a:r>
              <a:rPr lang="en-US" dirty="0"/>
              <a:t>  lib              32-bit import library for Microsoft Visual C++</a:t>
            </a:r>
          </a:p>
          <a:p>
            <a:r>
              <a:rPr lang="en-US" dirty="0"/>
              <a:t>  lib64            64-bit import library for Microsoft Visual C++</a:t>
            </a:r>
          </a:p>
          <a:p>
            <a:r>
              <a:rPr lang="en-US" dirty="0"/>
              <a:t>  net              .NET wrapper (assembly)</a:t>
            </a:r>
          </a:p>
          <a:p>
            <a:r>
              <a:rPr lang="en-US" dirty="0"/>
              <a:t>  </a:t>
            </a:r>
            <a:r>
              <a:rPr lang="en-US" dirty="0" err="1"/>
              <a:t>changelog.txt</a:t>
            </a:r>
            <a:r>
              <a:rPr lang="en-US" dirty="0"/>
              <a:t>    change log</a:t>
            </a:r>
          </a:p>
          <a:p>
            <a:r>
              <a:rPr lang="en-US" dirty="0"/>
              <a:t>  </a:t>
            </a:r>
            <a:r>
              <a:rPr lang="en-US" dirty="0" err="1"/>
              <a:t>libxl.url</a:t>
            </a:r>
            <a:r>
              <a:rPr lang="en-US" dirty="0"/>
              <a:t>        link to home page</a:t>
            </a:r>
          </a:p>
          <a:p>
            <a:r>
              <a:rPr lang="en-US" dirty="0"/>
              <a:t>  </a:t>
            </a:r>
            <a:r>
              <a:rPr lang="en-US" dirty="0" err="1"/>
              <a:t>license.txt</a:t>
            </a:r>
            <a:r>
              <a:rPr lang="en-US" dirty="0"/>
              <a:t>      end-user license agreement</a:t>
            </a:r>
          </a:p>
          <a:p>
            <a:r>
              <a:rPr lang="en-US" dirty="0"/>
              <a:t>  </a:t>
            </a:r>
            <a:r>
              <a:rPr lang="en-US" dirty="0" err="1"/>
              <a:t>readme.txt</a:t>
            </a:r>
            <a:r>
              <a:rPr lang="en-US" dirty="0"/>
              <a:t>       this file</a:t>
            </a:r>
          </a:p>
          <a:p>
            <a:endParaRPr lang="en-US" dirty="0"/>
          </a:p>
          <a:p>
            <a:endParaRPr lang="en-US" dirty="0"/>
          </a:p>
          <a:p>
            <a:r>
              <a:rPr lang="en-US" dirty="0"/>
              <a:t>Using library:</a:t>
            </a:r>
          </a:p>
          <a:p>
            <a:endParaRPr lang="en-US" dirty="0"/>
          </a:p>
          <a:p>
            <a:endParaRPr lang="en-US" dirty="0"/>
          </a:p>
          <a:p>
            <a:r>
              <a:rPr lang="en-US" dirty="0"/>
              <a:t>1. Microsoft Visual C++</a:t>
            </a:r>
          </a:p>
          <a:p>
            <a:endParaRPr lang="en-US" dirty="0"/>
          </a:p>
          <a:p>
            <a:r>
              <a:rPr lang="en-US" dirty="0"/>
              <a:t>   - add include directory in your project, for example: c:\</a:t>
            </a:r>
            <a:r>
              <a:rPr lang="en-US" dirty="0" err="1"/>
              <a:t>libxl</a:t>
            </a:r>
            <a:r>
              <a:rPr lang="en-US" dirty="0"/>
              <a:t>\</a:t>
            </a:r>
            <a:r>
              <a:rPr lang="en-US" dirty="0" err="1"/>
              <a:t>include_cpp</a:t>
            </a:r>
            <a:endParaRPr lang="en-US" dirty="0"/>
          </a:p>
          <a:p>
            <a:endParaRPr lang="en-US" dirty="0"/>
          </a:p>
          <a:p>
            <a:r>
              <a:rPr lang="en-US" dirty="0"/>
              <a:t>     Project -&gt; Properties -&gt; C/C++ -&gt; General -&gt; Additional Include Directories</a:t>
            </a:r>
          </a:p>
          <a:p>
            <a:endParaRPr lang="en-US" dirty="0"/>
          </a:p>
          <a:p>
            <a:r>
              <a:rPr lang="en-US" dirty="0"/>
              <a:t>   - add library directory in your project, for example: c:\</a:t>
            </a:r>
            <a:r>
              <a:rPr lang="en-US" dirty="0" err="1"/>
              <a:t>libxl</a:t>
            </a:r>
            <a:r>
              <a:rPr lang="en-US" dirty="0"/>
              <a:t>\lib</a:t>
            </a:r>
          </a:p>
          <a:p>
            <a:r>
              <a:rPr lang="en-US" dirty="0"/>
              <a:t>    </a:t>
            </a:r>
          </a:p>
          <a:p>
            <a:r>
              <a:rPr lang="en-US" dirty="0"/>
              <a:t>     Project -&gt; Properties -&gt; Linker -&gt; General -&gt; Additional Library Directories</a:t>
            </a:r>
          </a:p>
          <a:p>
            <a:endParaRPr lang="en-US" dirty="0"/>
          </a:p>
          <a:p>
            <a:r>
              <a:rPr lang="en-US" dirty="0"/>
              <a:t>   - add </a:t>
            </a:r>
            <a:r>
              <a:rPr lang="en-US" dirty="0" err="1"/>
              <a:t>libxl.lib</a:t>
            </a:r>
            <a:r>
              <a:rPr lang="en-US" dirty="0"/>
              <a:t> in project dependencies:</a:t>
            </a:r>
          </a:p>
          <a:p>
            <a:r>
              <a:rPr lang="en-US" dirty="0"/>
              <a:t>    </a:t>
            </a:r>
          </a:p>
          <a:p>
            <a:r>
              <a:rPr lang="en-US" dirty="0"/>
              <a:t>     Project -&gt; Properties -&gt; Linker -&gt; Input -&gt; Additional Dependencies</a:t>
            </a:r>
          </a:p>
          <a:p>
            <a:endParaRPr lang="en-US" dirty="0"/>
          </a:p>
          <a:p>
            <a:r>
              <a:rPr lang="en-US" dirty="0"/>
              <a:t>   - copy bin\</a:t>
            </a:r>
            <a:r>
              <a:rPr lang="en-US" dirty="0" err="1"/>
              <a:t>libxl.dll</a:t>
            </a:r>
            <a:r>
              <a:rPr lang="en-US" dirty="0"/>
              <a:t> to directory of your project</a:t>
            </a:r>
          </a:p>
          <a:p>
            <a:r>
              <a:rPr lang="en-US" dirty="0"/>
              <a:t> </a:t>
            </a:r>
          </a:p>
        </p:txBody>
      </p:sp>
    </p:spTree>
    <p:extLst>
      <p:ext uri="{BB962C8B-B14F-4D97-AF65-F5344CB8AC3E}">
        <p14:creationId xmlns:p14="http://schemas.microsoft.com/office/powerpoint/2010/main" val="299344473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8229600" cy="711200"/>
          </a:xfrm>
        </p:spPr>
        <p:txBody>
          <a:bodyPr>
            <a:normAutofit fontScale="90000"/>
          </a:bodyPr>
          <a:lstStyle/>
          <a:p>
            <a:r>
              <a:rPr lang="en-US" dirty="0" smtClean="0"/>
              <a:t>Using the Excel Library “</a:t>
            </a:r>
            <a:r>
              <a:rPr lang="en-US" dirty="0" err="1" smtClean="0"/>
              <a:t>libxl</a:t>
            </a:r>
            <a:r>
              <a:rPr lang="en-US" dirty="0" smtClean="0"/>
              <a:t>”</a:t>
            </a:r>
            <a:endParaRPr lang="en-US" dirty="0"/>
          </a:p>
        </p:txBody>
      </p:sp>
      <p:sp>
        <p:nvSpPr>
          <p:cNvPr id="3" name="Rectangle 2"/>
          <p:cNvSpPr/>
          <p:nvPr/>
        </p:nvSpPr>
        <p:spPr>
          <a:xfrm>
            <a:off x="0" y="914400"/>
            <a:ext cx="9144000" cy="5355313"/>
          </a:xfrm>
          <a:prstGeom prst="rect">
            <a:avLst/>
          </a:prstGeom>
        </p:spPr>
        <p:txBody>
          <a:bodyPr wrap="square">
            <a:spAutoFit/>
          </a:bodyPr>
          <a:lstStyle/>
          <a:p>
            <a:endParaRPr lang="en-US" dirty="0"/>
          </a:p>
          <a:p>
            <a:r>
              <a:rPr lang="en-US" dirty="0"/>
              <a:t>Using library:</a:t>
            </a:r>
          </a:p>
          <a:p>
            <a:endParaRPr lang="en-US" dirty="0"/>
          </a:p>
          <a:p>
            <a:r>
              <a:rPr lang="en-US" dirty="0"/>
              <a:t>1. Microsoft Visual C++</a:t>
            </a:r>
          </a:p>
          <a:p>
            <a:endParaRPr lang="en-US" dirty="0"/>
          </a:p>
          <a:p>
            <a:r>
              <a:rPr lang="en-US" dirty="0"/>
              <a:t>   - add include directory in your project, for example: c:\</a:t>
            </a:r>
            <a:r>
              <a:rPr lang="en-US" dirty="0" err="1"/>
              <a:t>libxl</a:t>
            </a:r>
            <a:r>
              <a:rPr lang="en-US" dirty="0"/>
              <a:t>\</a:t>
            </a:r>
            <a:r>
              <a:rPr lang="en-US" dirty="0" err="1"/>
              <a:t>include_cpp</a:t>
            </a:r>
            <a:endParaRPr lang="en-US" dirty="0"/>
          </a:p>
          <a:p>
            <a:endParaRPr lang="en-US" dirty="0"/>
          </a:p>
          <a:p>
            <a:r>
              <a:rPr lang="en-US" dirty="0"/>
              <a:t>     Project -&gt; Properties -&gt; C/C++ -&gt; General -&gt; Additional Include Directories</a:t>
            </a:r>
          </a:p>
          <a:p>
            <a:endParaRPr lang="en-US" dirty="0"/>
          </a:p>
          <a:p>
            <a:r>
              <a:rPr lang="en-US" dirty="0"/>
              <a:t>   - add library directory in your project, for example: c:\</a:t>
            </a:r>
            <a:r>
              <a:rPr lang="en-US" dirty="0" err="1"/>
              <a:t>libxl</a:t>
            </a:r>
            <a:r>
              <a:rPr lang="en-US" dirty="0"/>
              <a:t>\lib</a:t>
            </a:r>
          </a:p>
          <a:p>
            <a:r>
              <a:rPr lang="en-US" dirty="0"/>
              <a:t>    </a:t>
            </a:r>
          </a:p>
          <a:p>
            <a:r>
              <a:rPr lang="en-US" dirty="0"/>
              <a:t>     Project -&gt; Properties -&gt; Linker -&gt; General -&gt; Additional Library Directories</a:t>
            </a:r>
          </a:p>
          <a:p>
            <a:endParaRPr lang="en-US" dirty="0"/>
          </a:p>
          <a:p>
            <a:r>
              <a:rPr lang="en-US" dirty="0"/>
              <a:t>   - add </a:t>
            </a:r>
            <a:r>
              <a:rPr lang="en-US" dirty="0" err="1"/>
              <a:t>libxl.lib</a:t>
            </a:r>
            <a:r>
              <a:rPr lang="en-US" dirty="0"/>
              <a:t> in project dependencies:</a:t>
            </a:r>
          </a:p>
          <a:p>
            <a:r>
              <a:rPr lang="en-US" dirty="0"/>
              <a:t>    </a:t>
            </a:r>
          </a:p>
          <a:p>
            <a:r>
              <a:rPr lang="en-US" dirty="0"/>
              <a:t>     Project -&gt; Properties -&gt; Linker -&gt; Input -&gt; Additional Dependencies</a:t>
            </a:r>
          </a:p>
          <a:p>
            <a:endParaRPr lang="en-US" dirty="0"/>
          </a:p>
          <a:p>
            <a:r>
              <a:rPr lang="en-US" dirty="0"/>
              <a:t>   - copy bin\</a:t>
            </a:r>
            <a:r>
              <a:rPr lang="en-US" dirty="0" err="1"/>
              <a:t>libxl.dll</a:t>
            </a:r>
            <a:r>
              <a:rPr lang="en-US" dirty="0"/>
              <a:t> to directory of your project</a:t>
            </a:r>
          </a:p>
          <a:p>
            <a:r>
              <a:rPr lang="en-US" dirty="0"/>
              <a:t> </a:t>
            </a:r>
          </a:p>
        </p:txBody>
      </p:sp>
    </p:spTree>
    <p:extLst>
      <p:ext uri="{BB962C8B-B14F-4D97-AF65-F5344CB8AC3E}">
        <p14:creationId xmlns:p14="http://schemas.microsoft.com/office/powerpoint/2010/main" val="34532295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8229600" cy="711200"/>
          </a:xfrm>
        </p:spPr>
        <p:txBody>
          <a:bodyPr>
            <a:normAutofit fontScale="90000"/>
          </a:bodyPr>
          <a:lstStyle/>
          <a:p>
            <a:r>
              <a:rPr lang="en-US" dirty="0" smtClean="0"/>
              <a:t>Using the Excel Library “</a:t>
            </a:r>
            <a:r>
              <a:rPr lang="en-US" dirty="0" err="1" smtClean="0"/>
              <a:t>libxl</a:t>
            </a:r>
            <a:r>
              <a:rPr lang="en-US" dirty="0" smtClean="0"/>
              <a:t>”</a:t>
            </a:r>
            <a:endParaRPr lang="en-US" dirty="0"/>
          </a:p>
        </p:txBody>
      </p:sp>
      <p:sp>
        <p:nvSpPr>
          <p:cNvPr id="4" name="Rectangle 3"/>
          <p:cNvSpPr/>
          <p:nvPr/>
        </p:nvSpPr>
        <p:spPr>
          <a:xfrm>
            <a:off x="0" y="762000"/>
            <a:ext cx="9601200" cy="11726283"/>
          </a:xfrm>
          <a:prstGeom prst="rect">
            <a:avLst/>
          </a:prstGeom>
        </p:spPr>
        <p:txBody>
          <a:bodyPr wrap="square">
            <a:spAutoFit/>
          </a:bodyPr>
          <a:lstStyle/>
          <a:p>
            <a:r>
              <a:rPr lang="en-US" dirty="0"/>
              <a:t>#include &lt;</a:t>
            </a:r>
            <a:r>
              <a:rPr lang="en-US" dirty="0" err="1"/>
              <a:t>iostream</a:t>
            </a:r>
            <a:r>
              <a:rPr lang="en-US" dirty="0"/>
              <a:t>&gt;</a:t>
            </a:r>
          </a:p>
          <a:p>
            <a:r>
              <a:rPr lang="en-US" dirty="0"/>
              <a:t>#include &lt;</a:t>
            </a:r>
            <a:r>
              <a:rPr lang="en-US" dirty="0" err="1"/>
              <a:t>conio.h</a:t>
            </a:r>
            <a:r>
              <a:rPr lang="en-US" dirty="0"/>
              <a:t>&gt;</a:t>
            </a:r>
          </a:p>
          <a:p>
            <a:r>
              <a:rPr lang="en-US" dirty="0"/>
              <a:t>#include "</a:t>
            </a:r>
            <a:r>
              <a:rPr lang="en-US" dirty="0" err="1"/>
              <a:t>libxl.h</a:t>
            </a:r>
            <a:r>
              <a:rPr lang="en-US" dirty="0"/>
              <a:t>"</a:t>
            </a:r>
          </a:p>
          <a:p>
            <a:endParaRPr lang="en-US" dirty="0"/>
          </a:p>
          <a:p>
            <a:r>
              <a:rPr lang="en-US" dirty="0"/>
              <a:t>using namespace </a:t>
            </a:r>
            <a:r>
              <a:rPr lang="en-US" dirty="0" err="1"/>
              <a:t>libxl</a:t>
            </a:r>
            <a:r>
              <a:rPr lang="en-US" dirty="0"/>
              <a:t>;</a:t>
            </a:r>
          </a:p>
          <a:p>
            <a:endParaRPr lang="en-US" dirty="0"/>
          </a:p>
          <a:p>
            <a:r>
              <a:rPr lang="en-US" dirty="0" err="1"/>
              <a:t>int</a:t>
            </a:r>
            <a:r>
              <a:rPr lang="en-US" dirty="0"/>
              <a:t> main() </a:t>
            </a:r>
          </a:p>
          <a:p>
            <a:r>
              <a:rPr lang="en-US" dirty="0"/>
              <a:t>{</a:t>
            </a:r>
          </a:p>
          <a:p>
            <a:r>
              <a:rPr lang="en-US" dirty="0"/>
              <a:t>    Book* book = </a:t>
            </a:r>
            <a:r>
              <a:rPr lang="en-US" dirty="0" err="1"/>
              <a:t>xlCreateBook</a:t>
            </a:r>
            <a:r>
              <a:rPr lang="en-US" dirty="0"/>
              <a:t>();</a:t>
            </a:r>
          </a:p>
          <a:p>
            <a:r>
              <a:rPr lang="en-US" dirty="0"/>
              <a:t>    if(book)</a:t>
            </a:r>
          </a:p>
          <a:p>
            <a:endParaRPr lang="en-US" dirty="0" smtClean="0"/>
          </a:p>
          <a:p>
            <a:r>
              <a:rPr lang="en-US" dirty="0" smtClean="0"/>
              <a:t>if</a:t>
            </a:r>
            <a:r>
              <a:rPr lang="en-US" dirty="0"/>
              <a:t>(book-&gt;load(L"..\\generate\\</a:t>
            </a:r>
            <a:r>
              <a:rPr lang="en-US" dirty="0" err="1"/>
              <a:t>example.xls</a:t>
            </a:r>
            <a:r>
              <a:rPr lang="en-US" dirty="0"/>
              <a:t>"))</a:t>
            </a:r>
          </a:p>
          <a:p>
            <a:r>
              <a:rPr lang="en-US" dirty="0"/>
              <a:t>        {</a:t>
            </a:r>
          </a:p>
          <a:p>
            <a:r>
              <a:rPr lang="en-US" dirty="0"/>
              <a:t>            Sheet* sheet = book-&gt;</a:t>
            </a:r>
            <a:r>
              <a:rPr lang="en-US" dirty="0" err="1"/>
              <a:t>getSheet</a:t>
            </a:r>
            <a:r>
              <a:rPr lang="en-US" dirty="0"/>
              <a:t>(0);</a:t>
            </a:r>
          </a:p>
          <a:p>
            <a:r>
              <a:rPr lang="en-US" dirty="0"/>
              <a:t>            if(sheet)</a:t>
            </a:r>
          </a:p>
          <a:p>
            <a:r>
              <a:rPr lang="en-US" dirty="0"/>
              <a:t>            {</a:t>
            </a:r>
          </a:p>
          <a:p>
            <a:r>
              <a:rPr lang="en-US" dirty="0"/>
              <a:t>                </a:t>
            </a:r>
            <a:r>
              <a:rPr lang="en-US" dirty="0" err="1"/>
              <a:t>const</a:t>
            </a:r>
            <a:r>
              <a:rPr lang="en-US" dirty="0"/>
              <a:t> </a:t>
            </a:r>
            <a:r>
              <a:rPr lang="en-US" dirty="0" err="1"/>
              <a:t>wchar_t</a:t>
            </a:r>
            <a:r>
              <a:rPr lang="en-US" dirty="0"/>
              <a:t>* s = sheet-&gt;</a:t>
            </a:r>
            <a:r>
              <a:rPr lang="en-US" dirty="0" err="1"/>
              <a:t>readStr</a:t>
            </a:r>
            <a:r>
              <a:rPr lang="en-US" dirty="0"/>
              <a:t>(2, 1);</a:t>
            </a:r>
          </a:p>
          <a:p>
            <a:r>
              <a:rPr lang="en-US" dirty="0"/>
              <a:t>                if(s) </a:t>
            </a:r>
            <a:r>
              <a:rPr lang="en-US" dirty="0" err="1"/>
              <a:t>std</a:t>
            </a:r>
            <a:r>
              <a:rPr lang="en-US" dirty="0"/>
              <a:t>::</a:t>
            </a:r>
            <a:r>
              <a:rPr lang="en-US" dirty="0" err="1"/>
              <a:t>wcout</a:t>
            </a:r>
            <a:r>
              <a:rPr lang="en-US" dirty="0"/>
              <a:t> &lt;&lt; s &lt;&lt; </a:t>
            </a:r>
            <a:r>
              <a:rPr lang="en-US" dirty="0" err="1"/>
              <a:t>std</a:t>
            </a:r>
            <a:r>
              <a:rPr lang="en-US" dirty="0"/>
              <a:t>::</a:t>
            </a:r>
            <a:r>
              <a:rPr lang="en-US" dirty="0" err="1"/>
              <a:t>endl</a:t>
            </a:r>
            <a:r>
              <a:rPr lang="en-US" dirty="0"/>
              <a:t> &lt;&lt; </a:t>
            </a:r>
            <a:r>
              <a:rPr lang="en-US" dirty="0" err="1"/>
              <a:t>std</a:t>
            </a:r>
            <a:r>
              <a:rPr lang="en-US" dirty="0"/>
              <a:t>::</a:t>
            </a:r>
            <a:r>
              <a:rPr lang="en-US" dirty="0" err="1"/>
              <a:t>endl</a:t>
            </a:r>
            <a:r>
              <a:rPr lang="en-US" dirty="0"/>
              <a:t>;                </a:t>
            </a:r>
          </a:p>
          <a:p>
            <a:r>
              <a:rPr lang="en-US" dirty="0"/>
              <a:t>                </a:t>
            </a:r>
          </a:p>
          <a:p>
            <a:r>
              <a:rPr lang="en-US" dirty="0"/>
              <a:t>                </a:t>
            </a:r>
            <a:r>
              <a:rPr lang="en-US" dirty="0" err="1"/>
              <a:t>std</a:t>
            </a:r>
            <a:r>
              <a:rPr lang="en-US" dirty="0"/>
              <a:t>::</a:t>
            </a:r>
            <a:r>
              <a:rPr lang="en-US" dirty="0" err="1"/>
              <a:t>cout</a:t>
            </a:r>
            <a:r>
              <a:rPr lang="en-US" dirty="0"/>
              <a:t> &lt;&lt; sheet-&gt;</a:t>
            </a:r>
            <a:r>
              <a:rPr lang="en-US" dirty="0" err="1"/>
              <a:t>readNum</a:t>
            </a:r>
            <a:r>
              <a:rPr lang="en-US" dirty="0"/>
              <a:t>(4, 1) &lt;&lt; </a:t>
            </a:r>
            <a:r>
              <a:rPr lang="en-US" dirty="0" err="1"/>
              <a:t>std</a:t>
            </a:r>
            <a:r>
              <a:rPr lang="en-US" dirty="0"/>
              <a:t>::</a:t>
            </a:r>
            <a:r>
              <a:rPr lang="en-US" dirty="0" err="1"/>
              <a:t>endl</a:t>
            </a:r>
            <a:r>
              <a:rPr lang="en-US" dirty="0"/>
              <a:t>;</a:t>
            </a:r>
          </a:p>
          <a:p>
            <a:r>
              <a:rPr lang="en-US" dirty="0"/>
              <a:t>                </a:t>
            </a:r>
            <a:r>
              <a:rPr lang="en-US" dirty="0" err="1"/>
              <a:t>std</a:t>
            </a:r>
            <a:r>
              <a:rPr lang="en-US" dirty="0"/>
              <a:t>::</a:t>
            </a:r>
            <a:r>
              <a:rPr lang="en-US" dirty="0" err="1"/>
              <a:t>cout</a:t>
            </a:r>
            <a:r>
              <a:rPr lang="en-US" dirty="0"/>
              <a:t> &lt;&lt; sheet-&gt;</a:t>
            </a:r>
            <a:r>
              <a:rPr lang="en-US" dirty="0" err="1"/>
              <a:t>readNum</a:t>
            </a:r>
            <a:r>
              <a:rPr lang="en-US" dirty="0"/>
              <a:t>(5, 1) &lt;&lt; </a:t>
            </a:r>
            <a:r>
              <a:rPr lang="en-US" dirty="0" err="1"/>
              <a:t>std</a:t>
            </a:r>
            <a:r>
              <a:rPr lang="en-US" dirty="0"/>
              <a:t>::</a:t>
            </a:r>
            <a:r>
              <a:rPr lang="en-US" dirty="0" err="1"/>
              <a:t>endl</a:t>
            </a:r>
            <a:r>
              <a:rPr lang="en-US" dirty="0"/>
              <a:t>;</a:t>
            </a:r>
          </a:p>
          <a:p>
            <a:r>
              <a:rPr lang="en-US" dirty="0"/>
              <a:t>                </a:t>
            </a:r>
            <a:r>
              <a:rPr lang="en-US" dirty="0" err="1"/>
              <a:t>const</a:t>
            </a:r>
            <a:r>
              <a:rPr lang="en-US" dirty="0"/>
              <a:t> </a:t>
            </a:r>
            <a:r>
              <a:rPr lang="en-US" dirty="0" err="1"/>
              <a:t>wchar_t</a:t>
            </a:r>
            <a:r>
              <a:rPr lang="en-US" dirty="0"/>
              <a:t>* f = sheet-&gt;</a:t>
            </a:r>
            <a:r>
              <a:rPr lang="en-US" dirty="0" err="1"/>
              <a:t>readFormula</a:t>
            </a:r>
            <a:r>
              <a:rPr lang="en-US" dirty="0"/>
              <a:t>(6, 1);</a:t>
            </a:r>
          </a:p>
          <a:p>
            <a:r>
              <a:rPr lang="en-US" dirty="0"/>
              <a:t>                if(f) </a:t>
            </a:r>
            <a:r>
              <a:rPr lang="en-US" dirty="0" err="1"/>
              <a:t>std</a:t>
            </a:r>
            <a:r>
              <a:rPr lang="en-US" dirty="0"/>
              <a:t>::</a:t>
            </a:r>
            <a:r>
              <a:rPr lang="en-US" dirty="0" err="1"/>
              <a:t>wcout</a:t>
            </a:r>
            <a:r>
              <a:rPr lang="en-US" dirty="0"/>
              <a:t> &lt;&lt; f &lt;&lt; </a:t>
            </a:r>
            <a:r>
              <a:rPr lang="en-US" dirty="0" err="1"/>
              <a:t>std</a:t>
            </a:r>
            <a:r>
              <a:rPr lang="en-US" dirty="0"/>
              <a:t>::</a:t>
            </a:r>
            <a:r>
              <a:rPr lang="en-US" dirty="0" err="1"/>
              <a:t>endl</a:t>
            </a:r>
            <a:r>
              <a:rPr lang="en-US" dirty="0"/>
              <a:t> &lt;&lt; </a:t>
            </a:r>
            <a:r>
              <a:rPr lang="en-US" dirty="0" err="1"/>
              <a:t>std</a:t>
            </a:r>
            <a:r>
              <a:rPr lang="en-US" dirty="0"/>
              <a:t>::</a:t>
            </a:r>
            <a:r>
              <a:rPr lang="en-US" dirty="0" err="1"/>
              <a:t>endl</a:t>
            </a:r>
            <a:r>
              <a:rPr lang="en-US" dirty="0"/>
              <a:t>;</a:t>
            </a:r>
          </a:p>
          <a:p>
            <a:endParaRPr lang="en-US" dirty="0"/>
          </a:p>
          <a:p>
            <a:r>
              <a:rPr lang="en-US" dirty="0"/>
              <a:t>                </a:t>
            </a:r>
            <a:r>
              <a:rPr lang="en-US" dirty="0" err="1"/>
              <a:t>int</a:t>
            </a:r>
            <a:r>
              <a:rPr lang="en-US" dirty="0"/>
              <a:t> year, month, day;</a:t>
            </a:r>
          </a:p>
          <a:p>
            <a:r>
              <a:rPr lang="en-US" dirty="0"/>
              <a:t>                book-&gt;</a:t>
            </a:r>
            <a:r>
              <a:rPr lang="en-US" dirty="0" err="1"/>
              <a:t>dateUnpack</a:t>
            </a:r>
            <a:r>
              <a:rPr lang="en-US" dirty="0"/>
              <a:t>(sheet-&gt;</a:t>
            </a:r>
            <a:r>
              <a:rPr lang="en-US" dirty="0" err="1"/>
              <a:t>readNum</a:t>
            </a:r>
            <a:r>
              <a:rPr lang="en-US" dirty="0"/>
              <a:t>(8, 1), &amp;year, &amp;month, &amp;day);</a:t>
            </a:r>
          </a:p>
          <a:p>
            <a:r>
              <a:rPr lang="en-US" dirty="0"/>
              <a:t>                </a:t>
            </a:r>
            <a:r>
              <a:rPr lang="en-US" dirty="0" err="1"/>
              <a:t>std</a:t>
            </a:r>
            <a:r>
              <a:rPr lang="en-US" dirty="0"/>
              <a:t>::</a:t>
            </a:r>
            <a:r>
              <a:rPr lang="en-US" dirty="0" err="1"/>
              <a:t>cout</a:t>
            </a:r>
            <a:r>
              <a:rPr lang="en-US" dirty="0"/>
              <a:t> &lt;&lt; year &lt;&lt; "-" &lt;&lt; month &lt;&lt; "-" &lt;&lt; day &lt;&lt; </a:t>
            </a:r>
            <a:r>
              <a:rPr lang="en-US" dirty="0" err="1"/>
              <a:t>std</a:t>
            </a:r>
            <a:r>
              <a:rPr lang="en-US" dirty="0"/>
              <a:t>::</a:t>
            </a:r>
            <a:r>
              <a:rPr lang="en-US" dirty="0" err="1"/>
              <a:t>endl</a:t>
            </a:r>
            <a:r>
              <a:rPr lang="en-US" dirty="0"/>
              <a:t>;</a:t>
            </a:r>
          </a:p>
          <a:p>
            <a:r>
              <a:rPr lang="en-US" dirty="0"/>
              <a:t>            }</a:t>
            </a:r>
          </a:p>
          <a:p>
            <a:r>
              <a:rPr lang="en-US" dirty="0"/>
              <a:t>        }</a:t>
            </a:r>
          </a:p>
          <a:p>
            <a:r>
              <a:rPr lang="en-US" dirty="0"/>
              <a:t>        else</a:t>
            </a:r>
          </a:p>
          <a:p>
            <a:r>
              <a:rPr lang="en-US" dirty="0"/>
              <a:t>        {</a:t>
            </a:r>
          </a:p>
          <a:p>
            <a:r>
              <a:rPr lang="en-US" dirty="0"/>
              <a:t>            </a:t>
            </a:r>
            <a:r>
              <a:rPr lang="en-US" dirty="0" err="1"/>
              <a:t>std</a:t>
            </a:r>
            <a:r>
              <a:rPr lang="en-US" dirty="0"/>
              <a:t>::</a:t>
            </a:r>
            <a:r>
              <a:rPr lang="en-US" dirty="0" err="1"/>
              <a:t>cout</a:t>
            </a:r>
            <a:r>
              <a:rPr lang="en-US" dirty="0"/>
              <a:t> &lt;&lt; "At first run generate !" &lt;&lt; </a:t>
            </a:r>
            <a:r>
              <a:rPr lang="en-US" dirty="0" err="1"/>
              <a:t>std</a:t>
            </a:r>
            <a:r>
              <a:rPr lang="en-US" dirty="0"/>
              <a:t>::</a:t>
            </a:r>
            <a:r>
              <a:rPr lang="en-US" dirty="0" err="1"/>
              <a:t>endl</a:t>
            </a:r>
            <a:r>
              <a:rPr lang="en-US" dirty="0"/>
              <a:t>;</a:t>
            </a:r>
          </a:p>
          <a:p>
            <a:r>
              <a:rPr lang="en-US" dirty="0"/>
              <a:t>        }</a:t>
            </a:r>
          </a:p>
          <a:p>
            <a:endParaRPr lang="en-US" dirty="0"/>
          </a:p>
          <a:p>
            <a:r>
              <a:rPr lang="en-US" dirty="0"/>
              <a:t>        book-&gt;release();</a:t>
            </a:r>
          </a:p>
          <a:p>
            <a:r>
              <a:rPr lang="en-US" dirty="0"/>
              <a:t>    }</a:t>
            </a:r>
          </a:p>
          <a:p>
            <a:endParaRPr lang="en-US" dirty="0"/>
          </a:p>
          <a:p>
            <a:r>
              <a:rPr lang="en-US" dirty="0"/>
              <a:t>    </a:t>
            </a:r>
            <a:r>
              <a:rPr lang="en-US" dirty="0" err="1"/>
              <a:t>std</a:t>
            </a:r>
            <a:r>
              <a:rPr lang="en-US" dirty="0"/>
              <a:t>::</a:t>
            </a:r>
            <a:r>
              <a:rPr lang="en-US" dirty="0" err="1"/>
              <a:t>cout</a:t>
            </a:r>
            <a:r>
              <a:rPr lang="en-US" dirty="0"/>
              <a:t> &lt;&lt; "\</a:t>
            </a:r>
            <a:r>
              <a:rPr lang="en-US" dirty="0" err="1"/>
              <a:t>nPress</a:t>
            </a:r>
            <a:r>
              <a:rPr lang="en-US" dirty="0"/>
              <a:t> any key to exit...";</a:t>
            </a:r>
          </a:p>
          <a:p>
            <a:r>
              <a:rPr lang="en-US" dirty="0"/>
              <a:t>    _</a:t>
            </a:r>
            <a:r>
              <a:rPr lang="en-US" dirty="0" err="1"/>
              <a:t>getch</a:t>
            </a:r>
            <a:r>
              <a:rPr lang="en-US" dirty="0"/>
              <a:t>();</a:t>
            </a:r>
          </a:p>
          <a:p>
            <a:endParaRPr lang="en-US" dirty="0"/>
          </a:p>
          <a:p>
            <a:r>
              <a:rPr lang="en-US" dirty="0"/>
              <a:t>    return 0;</a:t>
            </a:r>
          </a:p>
          <a:p>
            <a:r>
              <a:rPr lang="en-US" dirty="0"/>
              <a:t>}</a:t>
            </a:r>
          </a:p>
        </p:txBody>
      </p:sp>
    </p:spTree>
    <p:extLst>
      <p:ext uri="{BB962C8B-B14F-4D97-AF65-F5344CB8AC3E}">
        <p14:creationId xmlns:p14="http://schemas.microsoft.com/office/powerpoint/2010/main" val="242814115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8229600" cy="711200"/>
          </a:xfrm>
        </p:spPr>
        <p:txBody>
          <a:bodyPr>
            <a:normAutofit fontScale="90000"/>
          </a:bodyPr>
          <a:lstStyle/>
          <a:p>
            <a:r>
              <a:rPr lang="en-US" dirty="0" smtClean="0"/>
              <a:t>Using the Excel Library “</a:t>
            </a:r>
            <a:r>
              <a:rPr lang="en-US" dirty="0" err="1" smtClean="0"/>
              <a:t>libxl</a:t>
            </a:r>
            <a:r>
              <a:rPr lang="en-US" dirty="0" smtClean="0"/>
              <a:t>”</a:t>
            </a:r>
            <a:endParaRPr lang="en-US" dirty="0"/>
          </a:p>
        </p:txBody>
      </p:sp>
      <p:sp>
        <p:nvSpPr>
          <p:cNvPr id="4" name="Rectangle 3"/>
          <p:cNvSpPr/>
          <p:nvPr/>
        </p:nvSpPr>
        <p:spPr>
          <a:xfrm>
            <a:off x="0" y="762000"/>
            <a:ext cx="9601200" cy="5909311"/>
          </a:xfrm>
          <a:prstGeom prst="rect">
            <a:avLst/>
          </a:prstGeom>
        </p:spPr>
        <p:txBody>
          <a:bodyPr wrap="square">
            <a:spAutoFit/>
          </a:bodyPr>
          <a:lstStyle/>
          <a:p>
            <a:r>
              <a:rPr lang="en-US" dirty="0" smtClean="0"/>
              <a:t> </a:t>
            </a:r>
            <a:r>
              <a:rPr lang="en-US" dirty="0" err="1"/>
              <a:t>const</a:t>
            </a:r>
            <a:r>
              <a:rPr lang="en-US" dirty="0"/>
              <a:t> </a:t>
            </a:r>
            <a:r>
              <a:rPr lang="en-US" dirty="0" err="1"/>
              <a:t>wchar_t</a:t>
            </a:r>
            <a:r>
              <a:rPr lang="en-US" dirty="0"/>
              <a:t>* f = sheet-&gt;</a:t>
            </a:r>
            <a:r>
              <a:rPr lang="en-US" dirty="0" err="1"/>
              <a:t>readFormula</a:t>
            </a:r>
            <a:r>
              <a:rPr lang="en-US" dirty="0"/>
              <a:t>(6, 1);</a:t>
            </a:r>
          </a:p>
          <a:p>
            <a:r>
              <a:rPr lang="en-US" dirty="0"/>
              <a:t>                if(f) </a:t>
            </a:r>
            <a:r>
              <a:rPr lang="en-US" dirty="0" err="1"/>
              <a:t>std</a:t>
            </a:r>
            <a:r>
              <a:rPr lang="en-US" dirty="0"/>
              <a:t>::</a:t>
            </a:r>
            <a:r>
              <a:rPr lang="en-US" dirty="0" err="1"/>
              <a:t>wcout</a:t>
            </a:r>
            <a:r>
              <a:rPr lang="en-US" dirty="0"/>
              <a:t> &lt;&lt; f &lt;&lt; </a:t>
            </a:r>
            <a:r>
              <a:rPr lang="en-US" dirty="0" err="1"/>
              <a:t>std</a:t>
            </a:r>
            <a:r>
              <a:rPr lang="en-US" dirty="0"/>
              <a:t>::</a:t>
            </a:r>
            <a:r>
              <a:rPr lang="en-US" dirty="0" err="1"/>
              <a:t>endl</a:t>
            </a:r>
            <a:r>
              <a:rPr lang="en-US" dirty="0"/>
              <a:t> &lt;&lt; </a:t>
            </a:r>
            <a:r>
              <a:rPr lang="en-US" dirty="0" err="1"/>
              <a:t>std</a:t>
            </a:r>
            <a:r>
              <a:rPr lang="en-US" dirty="0"/>
              <a:t>::</a:t>
            </a:r>
            <a:r>
              <a:rPr lang="en-US" dirty="0" err="1"/>
              <a:t>endl</a:t>
            </a:r>
            <a:r>
              <a:rPr lang="en-US" dirty="0"/>
              <a:t>;</a:t>
            </a:r>
          </a:p>
          <a:p>
            <a:endParaRPr lang="en-US" dirty="0"/>
          </a:p>
          <a:p>
            <a:r>
              <a:rPr lang="en-US" dirty="0"/>
              <a:t>                </a:t>
            </a:r>
            <a:r>
              <a:rPr lang="en-US" dirty="0" err="1"/>
              <a:t>int</a:t>
            </a:r>
            <a:r>
              <a:rPr lang="en-US" dirty="0"/>
              <a:t> year, month, day;</a:t>
            </a:r>
          </a:p>
          <a:p>
            <a:r>
              <a:rPr lang="en-US" dirty="0"/>
              <a:t>                book-&gt;</a:t>
            </a:r>
            <a:r>
              <a:rPr lang="en-US" dirty="0" err="1"/>
              <a:t>dateUnpack</a:t>
            </a:r>
            <a:r>
              <a:rPr lang="en-US" dirty="0"/>
              <a:t>(sheet-&gt;</a:t>
            </a:r>
            <a:r>
              <a:rPr lang="en-US" dirty="0" err="1"/>
              <a:t>readNum</a:t>
            </a:r>
            <a:r>
              <a:rPr lang="en-US" dirty="0"/>
              <a:t>(8, 1), &amp;year, &amp;month, &amp;day);</a:t>
            </a:r>
          </a:p>
          <a:p>
            <a:r>
              <a:rPr lang="en-US" dirty="0"/>
              <a:t>                </a:t>
            </a:r>
            <a:r>
              <a:rPr lang="en-US" dirty="0" err="1"/>
              <a:t>std</a:t>
            </a:r>
            <a:r>
              <a:rPr lang="en-US" dirty="0"/>
              <a:t>::</a:t>
            </a:r>
            <a:r>
              <a:rPr lang="en-US" dirty="0" err="1"/>
              <a:t>cout</a:t>
            </a:r>
            <a:r>
              <a:rPr lang="en-US" dirty="0"/>
              <a:t> &lt;&lt; year &lt;&lt; "-" &lt;&lt; month &lt;&lt; "-" &lt;&lt; day &lt;&lt; </a:t>
            </a:r>
            <a:r>
              <a:rPr lang="en-US" dirty="0" err="1"/>
              <a:t>std</a:t>
            </a:r>
            <a:r>
              <a:rPr lang="en-US" dirty="0"/>
              <a:t>::</a:t>
            </a:r>
            <a:r>
              <a:rPr lang="en-US" dirty="0" err="1"/>
              <a:t>endl</a:t>
            </a:r>
            <a:r>
              <a:rPr lang="en-US" dirty="0"/>
              <a:t>;</a:t>
            </a:r>
          </a:p>
          <a:p>
            <a:r>
              <a:rPr lang="en-US" dirty="0"/>
              <a:t>            }</a:t>
            </a:r>
          </a:p>
          <a:p>
            <a:r>
              <a:rPr lang="en-US" dirty="0"/>
              <a:t>        }</a:t>
            </a:r>
          </a:p>
          <a:p>
            <a:r>
              <a:rPr lang="en-US" dirty="0"/>
              <a:t>        else</a:t>
            </a:r>
          </a:p>
          <a:p>
            <a:r>
              <a:rPr lang="en-US" dirty="0"/>
              <a:t>        {</a:t>
            </a:r>
          </a:p>
          <a:p>
            <a:r>
              <a:rPr lang="en-US" dirty="0"/>
              <a:t>            </a:t>
            </a:r>
            <a:r>
              <a:rPr lang="en-US" dirty="0" err="1"/>
              <a:t>std</a:t>
            </a:r>
            <a:r>
              <a:rPr lang="en-US" dirty="0"/>
              <a:t>::</a:t>
            </a:r>
            <a:r>
              <a:rPr lang="en-US" dirty="0" err="1"/>
              <a:t>cout</a:t>
            </a:r>
            <a:r>
              <a:rPr lang="en-US" dirty="0"/>
              <a:t> &lt;&lt; "At first run generate !" &lt;&lt; </a:t>
            </a:r>
            <a:r>
              <a:rPr lang="en-US" dirty="0" err="1"/>
              <a:t>std</a:t>
            </a:r>
            <a:r>
              <a:rPr lang="en-US" dirty="0"/>
              <a:t>::</a:t>
            </a:r>
            <a:r>
              <a:rPr lang="en-US" dirty="0" err="1"/>
              <a:t>endl</a:t>
            </a:r>
            <a:r>
              <a:rPr lang="en-US" dirty="0"/>
              <a:t>;</a:t>
            </a:r>
          </a:p>
          <a:p>
            <a:r>
              <a:rPr lang="en-US" dirty="0"/>
              <a:t>        }</a:t>
            </a:r>
          </a:p>
          <a:p>
            <a:endParaRPr lang="en-US" dirty="0"/>
          </a:p>
          <a:p>
            <a:r>
              <a:rPr lang="en-US" dirty="0"/>
              <a:t>        book-&gt;release();</a:t>
            </a:r>
          </a:p>
          <a:p>
            <a:r>
              <a:rPr lang="en-US" dirty="0"/>
              <a:t>    }</a:t>
            </a:r>
          </a:p>
          <a:p>
            <a:endParaRPr lang="en-US" dirty="0"/>
          </a:p>
          <a:p>
            <a:r>
              <a:rPr lang="en-US" dirty="0"/>
              <a:t>    </a:t>
            </a:r>
            <a:r>
              <a:rPr lang="en-US" dirty="0" err="1"/>
              <a:t>std</a:t>
            </a:r>
            <a:r>
              <a:rPr lang="en-US" dirty="0"/>
              <a:t>::</a:t>
            </a:r>
            <a:r>
              <a:rPr lang="en-US" dirty="0" err="1"/>
              <a:t>cout</a:t>
            </a:r>
            <a:r>
              <a:rPr lang="en-US" dirty="0"/>
              <a:t> &lt;&lt; "\</a:t>
            </a:r>
            <a:r>
              <a:rPr lang="en-US" dirty="0" err="1"/>
              <a:t>nPress</a:t>
            </a:r>
            <a:r>
              <a:rPr lang="en-US" dirty="0"/>
              <a:t> any key to exit...";</a:t>
            </a:r>
          </a:p>
          <a:p>
            <a:r>
              <a:rPr lang="en-US" dirty="0"/>
              <a:t>    _</a:t>
            </a:r>
            <a:r>
              <a:rPr lang="en-US" dirty="0" err="1"/>
              <a:t>getch</a:t>
            </a:r>
            <a:r>
              <a:rPr lang="en-US" dirty="0"/>
              <a:t>();</a:t>
            </a:r>
          </a:p>
          <a:p>
            <a:endParaRPr lang="en-US" dirty="0"/>
          </a:p>
          <a:p>
            <a:r>
              <a:rPr lang="en-US" dirty="0"/>
              <a:t>    return 0;</a:t>
            </a:r>
          </a:p>
          <a:p>
            <a:r>
              <a:rPr lang="en-US" dirty="0"/>
              <a:t>}</a:t>
            </a:r>
          </a:p>
        </p:txBody>
      </p:sp>
    </p:spTree>
    <p:extLst>
      <p:ext uri="{BB962C8B-B14F-4D97-AF65-F5344CB8AC3E}">
        <p14:creationId xmlns:p14="http://schemas.microsoft.com/office/powerpoint/2010/main" val="10392988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295400" y="1522986"/>
            <a:ext cx="7029116" cy="5335014"/>
          </a:xfrm>
          <a:prstGeom prst="rect">
            <a:avLst/>
          </a:prstGeom>
        </p:spPr>
      </p:pic>
      <p:sp>
        <p:nvSpPr>
          <p:cNvPr id="2" name="Title 1"/>
          <p:cNvSpPr>
            <a:spLocks noGrp="1"/>
          </p:cNvSpPr>
          <p:nvPr>
            <p:ph type="title"/>
          </p:nvPr>
        </p:nvSpPr>
        <p:spPr>
          <a:xfrm>
            <a:off x="381000" y="0"/>
            <a:ext cx="8229600" cy="533400"/>
          </a:xfrm>
        </p:spPr>
        <p:txBody>
          <a:bodyPr>
            <a:normAutofit/>
          </a:bodyPr>
          <a:lstStyle/>
          <a:p>
            <a:r>
              <a:rPr lang="en-US" sz="2000" dirty="0" err="1" smtClean="0"/>
              <a:t>LibXL</a:t>
            </a:r>
            <a:r>
              <a:rPr lang="en-US" sz="2000" dirty="0" smtClean="0"/>
              <a:t> is pay software, </a:t>
            </a:r>
            <a:r>
              <a:rPr lang="en-US" sz="2000" dirty="0" err="1" smtClean="0"/>
              <a:t>ExcelFormat</a:t>
            </a:r>
            <a:r>
              <a:rPr lang="en-US" sz="2000" dirty="0" smtClean="0"/>
              <a:t> is another FREE option</a:t>
            </a:r>
            <a:endParaRPr lang="en-US" sz="2000" dirty="0"/>
          </a:p>
        </p:txBody>
      </p:sp>
      <p:sp>
        <p:nvSpPr>
          <p:cNvPr id="4" name="Rectangle 3"/>
          <p:cNvSpPr/>
          <p:nvPr/>
        </p:nvSpPr>
        <p:spPr>
          <a:xfrm>
            <a:off x="3670300" y="1219200"/>
            <a:ext cx="5473700" cy="307777"/>
          </a:xfrm>
          <a:prstGeom prst="rect">
            <a:avLst/>
          </a:prstGeom>
        </p:spPr>
        <p:txBody>
          <a:bodyPr wrap="square">
            <a:spAutoFit/>
          </a:bodyPr>
          <a:lstStyle/>
          <a:p>
            <a:r>
              <a:rPr lang="en-US" sz="1400" dirty="0"/>
              <a:t>http://</a:t>
            </a:r>
            <a:r>
              <a:rPr lang="en-US" sz="1400" dirty="0" err="1"/>
              <a:t>www.codeproject.com</a:t>
            </a:r>
            <a:r>
              <a:rPr lang="en-US" sz="1400" dirty="0"/>
              <a:t>/Articles/42504/</a:t>
            </a:r>
            <a:r>
              <a:rPr lang="en-US" sz="1400" dirty="0" err="1"/>
              <a:t>ExcelFormat</a:t>
            </a:r>
            <a:r>
              <a:rPr lang="en-US" sz="1400" dirty="0"/>
              <a:t>-Library</a:t>
            </a:r>
          </a:p>
        </p:txBody>
      </p:sp>
      <p:sp>
        <p:nvSpPr>
          <p:cNvPr id="5" name="Rectangle 4"/>
          <p:cNvSpPr/>
          <p:nvPr/>
        </p:nvSpPr>
        <p:spPr>
          <a:xfrm>
            <a:off x="76200" y="457200"/>
            <a:ext cx="7848600" cy="923330"/>
          </a:xfrm>
          <a:prstGeom prst="rect">
            <a:avLst/>
          </a:prstGeom>
        </p:spPr>
        <p:txBody>
          <a:bodyPr wrap="square">
            <a:spAutoFit/>
          </a:bodyPr>
          <a:lstStyle/>
          <a:p>
            <a:r>
              <a:rPr lang="en-US" i="1" dirty="0"/>
              <a:t>It will write banner in first row of each spreadsheet and it will be able to read only 100 cells (first row is unavailable). Buy a license key to remove banner and reading restriction</a:t>
            </a:r>
            <a:r>
              <a:rPr lang="en-US" i="1" dirty="0" smtClean="0"/>
              <a:t>.</a:t>
            </a:r>
            <a:r>
              <a:rPr lang="en-US" dirty="0" smtClean="0"/>
              <a:t> –your friends at </a:t>
            </a:r>
            <a:r>
              <a:rPr lang="en-US" dirty="0" err="1" smtClean="0"/>
              <a:t>LibXL</a:t>
            </a:r>
            <a:endParaRPr lang="en-US" i="1" dirty="0"/>
          </a:p>
        </p:txBody>
      </p:sp>
    </p:spTree>
    <p:extLst>
      <p:ext uri="{BB962C8B-B14F-4D97-AF65-F5344CB8AC3E}">
        <p14:creationId xmlns:p14="http://schemas.microsoft.com/office/powerpoint/2010/main" val="36847424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Overview</a:t>
            </a:r>
            <a:endParaRPr lang="en-US" dirty="0"/>
          </a:p>
        </p:txBody>
      </p:sp>
      <p:sp>
        <p:nvSpPr>
          <p:cNvPr id="3" name="Content Placeholder 2"/>
          <p:cNvSpPr>
            <a:spLocks noGrp="1"/>
          </p:cNvSpPr>
          <p:nvPr>
            <p:ph idx="1"/>
          </p:nvPr>
        </p:nvSpPr>
        <p:spPr/>
        <p:txBody>
          <a:bodyPr/>
          <a:lstStyle/>
          <a:p>
            <a:r>
              <a:rPr lang="en-US" dirty="0" smtClean="0"/>
              <a:t>We will do some lab examples using simple classes with private data and access functions like get() and set().</a:t>
            </a:r>
          </a:p>
          <a:p>
            <a:r>
              <a:rPr lang="en-US" dirty="0" smtClean="0"/>
              <a:t>Opening and reading Excel files and using/installing external libraries/API’s</a:t>
            </a:r>
          </a:p>
          <a:p>
            <a:r>
              <a:rPr lang="en-US" dirty="0" smtClean="0"/>
              <a:t>Introduction to </a:t>
            </a:r>
            <a:r>
              <a:rPr lang="en-US" dirty="0" err="1" smtClean="0"/>
              <a:t>typedef</a:t>
            </a:r>
            <a:r>
              <a:rPr lang="en-US" dirty="0" smtClean="0"/>
              <a:t>, </a:t>
            </a:r>
            <a:r>
              <a:rPr lang="en-US" dirty="0" err="1" smtClean="0"/>
              <a:t>struct</a:t>
            </a:r>
            <a:r>
              <a:rPr lang="en-US" dirty="0" smtClean="0"/>
              <a:t>, and </a:t>
            </a:r>
            <a:r>
              <a:rPr lang="en-US" dirty="0" err="1" smtClean="0"/>
              <a:t>enum</a:t>
            </a:r>
            <a:endParaRPr lang="en-US" dirty="0" smtClean="0"/>
          </a:p>
          <a:p>
            <a:r>
              <a:rPr lang="en-US" dirty="0" smtClean="0"/>
              <a:t>Some first gameplay classes</a:t>
            </a:r>
            <a:endParaRPr lang="en-US" dirty="0"/>
          </a:p>
        </p:txBody>
      </p:sp>
    </p:spTree>
    <p:extLst>
      <p:ext uri="{BB962C8B-B14F-4D97-AF65-F5344CB8AC3E}">
        <p14:creationId xmlns:p14="http://schemas.microsoft.com/office/powerpoint/2010/main" val="226313843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447800" y="0"/>
            <a:ext cx="6242042" cy="7029629"/>
          </a:xfrm>
          <a:prstGeom prst="rect">
            <a:avLst/>
          </a:prstGeom>
        </p:spPr>
      </p:pic>
    </p:spTree>
    <p:extLst>
      <p:ext uri="{BB962C8B-B14F-4D97-AF65-F5344CB8AC3E}">
        <p14:creationId xmlns:p14="http://schemas.microsoft.com/office/powerpoint/2010/main" val="323210445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these Excel interfaces are actually doing….</a:t>
            </a:r>
            <a:endParaRPr lang="en-US" dirty="0"/>
          </a:p>
        </p:txBody>
      </p:sp>
      <p:sp>
        <p:nvSpPr>
          <p:cNvPr id="4" name="Rectangle 3"/>
          <p:cNvSpPr/>
          <p:nvPr/>
        </p:nvSpPr>
        <p:spPr>
          <a:xfrm>
            <a:off x="0" y="1981200"/>
            <a:ext cx="9144000" cy="3231653"/>
          </a:xfrm>
          <a:prstGeom prst="rect">
            <a:avLst/>
          </a:prstGeom>
        </p:spPr>
        <p:txBody>
          <a:bodyPr wrap="square">
            <a:spAutoFit/>
          </a:bodyPr>
          <a:lstStyle/>
          <a:p>
            <a:r>
              <a:rPr lang="en-US" sz="1200" dirty="0" err="1"/>
              <a:t>struct</a:t>
            </a:r>
            <a:r>
              <a:rPr lang="en-US" sz="1200" dirty="0"/>
              <a:t> CODE</a:t>
            </a:r>
          </a:p>
          <a:p>
            <a:r>
              <a:rPr lang="en-US" sz="1200" dirty="0"/>
              <a:t>{</a:t>
            </a:r>
          </a:p>
          <a:p>
            <a:r>
              <a:rPr lang="en-US" sz="1200" dirty="0" err="1" smtClean="0"/>
              <a:t>enum</a:t>
            </a:r>
            <a:r>
              <a:rPr lang="en-US" sz="1200" dirty="0" smtClean="0"/>
              <a:t> </a:t>
            </a:r>
            <a:r>
              <a:rPr lang="en-US" sz="1200" dirty="0"/>
              <a:t>{	FORMULA=0x0006, 		//Token array and the result of a formula cell.</a:t>
            </a:r>
          </a:p>
          <a:p>
            <a:r>
              <a:rPr lang="en-US" sz="1200" dirty="0" smtClean="0"/>
              <a:t>	YEOF</a:t>
            </a:r>
            <a:r>
              <a:rPr lang="en-US" sz="1200" dirty="0"/>
              <a:t>=0x000A,			//End of a record block with leading BOF record.</a:t>
            </a:r>
          </a:p>
          <a:p>
            <a:r>
              <a:rPr lang="en-US" sz="1200" dirty="0" smtClean="0"/>
              <a:t>	CALCCOUNT</a:t>
            </a:r>
            <a:r>
              <a:rPr lang="en-US" sz="1200" dirty="0"/>
              <a:t>=0x000C,		//Maximum number of times the </a:t>
            </a:r>
            <a:r>
              <a:rPr lang="en-US" sz="1200" dirty="0" err="1"/>
              <a:t>forumlas</a:t>
            </a:r>
            <a:r>
              <a:rPr lang="en-US" sz="1200" dirty="0"/>
              <a:t> should be iteratively calculated</a:t>
            </a:r>
          </a:p>
          <a:p>
            <a:r>
              <a:rPr lang="en-US" sz="1200" dirty="0" smtClean="0"/>
              <a:t>	CALCMODE</a:t>
            </a:r>
            <a:r>
              <a:rPr lang="en-US" sz="1200" dirty="0"/>
              <a:t>=0x000D,	</a:t>
            </a:r>
            <a:r>
              <a:rPr lang="en-US" sz="1200" dirty="0" smtClean="0"/>
              <a:t>	/</a:t>
            </a:r>
            <a:r>
              <a:rPr lang="en-US" sz="1200" dirty="0"/>
              <a:t>/Calculate formulas manually, automatically, or automatically except for multiple table operations</a:t>
            </a:r>
          </a:p>
          <a:p>
            <a:r>
              <a:rPr lang="en-US" sz="1200" dirty="0" smtClean="0"/>
              <a:t>	PRECISION</a:t>
            </a:r>
            <a:r>
              <a:rPr lang="en-US" sz="1200" dirty="0"/>
              <a:t>=0x000E,		//Whether formulas use the real cell values for calculation or the values displayed on the screen.</a:t>
            </a:r>
          </a:p>
          <a:p>
            <a:r>
              <a:rPr lang="en-US" sz="1200" dirty="0"/>
              <a:t>	</a:t>
            </a:r>
            <a:r>
              <a:rPr lang="en-US" sz="1200" dirty="0" smtClean="0"/>
              <a:t>REFMODE</a:t>
            </a:r>
            <a:r>
              <a:rPr lang="en-US" sz="1200" dirty="0"/>
              <a:t>=0x000F, 		//Method used to show cell addresses in formulas.</a:t>
            </a:r>
          </a:p>
          <a:p>
            <a:r>
              <a:rPr lang="en-US" sz="1200" dirty="0"/>
              <a:t>	</a:t>
            </a:r>
            <a:r>
              <a:rPr lang="en-US" sz="1200" dirty="0" smtClean="0"/>
              <a:t>DELTA</a:t>
            </a:r>
            <a:r>
              <a:rPr lang="en-US" sz="1200" dirty="0"/>
              <a:t>=0x0010,			//Maximum change of the result to exit an iteration.</a:t>
            </a:r>
          </a:p>
          <a:p>
            <a:r>
              <a:rPr lang="en-US" sz="1200" dirty="0"/>
              <a:t>	</a:t>
            </a:r>
            <a:r>
              <a:rPr lang="en-US" sz="1200" dirty="0" smtClean="0"/>
              <a:t>ITERATION</a:t>
            </a:r>
            <a:r>
              <a:rPr lang="en-US" sz="1200" dirty="0"/>
              <a:t>=0x0011,		//Whether iterations are allowed while calculating recursive formulas.</a:t>
            </a:r>
          </a:p>
          <a:p>
            <a:r>
              <a:rPr lang="en-US" sz="1200" dirty="0"/>
              <a:t>	</a:t>
            </a:r>
            <a:r>
              <a:rPr lang="en-US" sz="1200" dirty="0" smtClean="0"/>
              <a:t>PROTECT</a:t>
            </a:r>
            <a:r>
              <a:rPr lang="en-US" sz="1200" dirty="0"/>
              <a:t>=0x0012, 		//Whether worksheet or a workbook is protected against modification.</a:t>
            </a:r>
          </a:p>
          <a:p>
            <a:r>
              <a:rPr lang="en-US" sz="1200" dirty="0"/>
              <a:t>	</a:t>
            </a:r>
            <a:r>
              <a:rPr lang="en-US" sz="1200" dirty="0" smtClean="0"/>
              <a:t>PASSWORD</a:t>
            </a:r>
            <a:r>
              <a:rPr lang="en-US" sz="1200" dirty="0"/>
              <a:t>=0x0013,		//16-bit hash value, calculated from the worksheet or workbook protection password.</a:t>
            </a:r>
          </a:p>
          <a:p>
            <a:r>
              <a:rPr lang="en-US" sz="1200" dirty="0"/>
              <a:t>	</a:t>
            </a:r>
            <a:r>
              <a:rPr lang="en-US" sz="1200" dirty="0" smtClean="0"/>
              <a:t>HEADER</a:t>
            </a:r>
            <a:r>
              <a:rPr lang="en-US" sz="1200" dirty="0"/>
              <a:t>=0x0014,			//Page header string for the current worksheet.</a:t>
            </a:r>
          </a:p>
          <a:p>
            <a:r>
              <a:rPr lang="en-US" sz="1200" dirty="0"/>
              <a:t>	</a:t>
            </a:r>
            <a:r>
              <a:rPr lang="en-US" sz="1200" dirty="0" smtClean="0"/>
              <a:t>FOOTER</a:t>
            </a:r>
            <a:r>
              <a:rPr lang="en-US" sz="1200" dirty="0"/>
              <a:t>=0x0015,			//Page footer string for the current worksheet.</a:t>
            </a:r>
          </a:p>
          <a:p>
            <a:r>
              <a:rPr lang="en-US" sz="1200" dirty="0"/>
              <a:t>	</a:t>
            </a:r>
            <a:r>
              <a:rPr lang="en-US" sz="1200" dirty="0" smtClean="0"/>
              <a:t>EXTERNSHEET</a:t>
            </a:r>
            <a:r>
              <a:rPr lang="en-US" sz="1200" dirty="0"/>
              <a:t>=0x0017, 	//List with indexes to SUPBOOK records</a:t>
            </a:r>
          </a:p>
          <a:p>
            <a:r>
              <a:rPr lang="en-US" sz="1200" dirty="0"/>
              <a:t>	</a:t>
            </a:r>
            <a:r>
              <a:rPr lang="en-US" sz="1200" dirty="0" smtClean="0"/>
              <a:t>NAME</a:t>
            </a:r>
            <a:r>
              <a:rPr lang="en-US" sz="1200" dirty="0"/>
              <a:t>=0x0018,			//Name and token array of an internal defined name</a:t>
            </a:r>
            <a:r>
              <a:rPr lang="en-US" sz="1200" dirty="0" smtClean="0"/>
              <a:t>.</a:t>
            </a:r>
          </a:p>
          <a:p>
            <a:r>
              <a:rPr lang="en-US" sz="1200" dirty="0" smtClean="0"/>
              <a:t>…</a:t>
            </a:r>
            <a:endParaRPr lang="en-US" sz="1200" dirty="0"/>
          </a:p>
        </p:txBody>
      </p:sp>
    </p:spTree>
    <p:extLst>
      <p:ext uri="{BB962C8B-B14F-4D97-AF65-F5344CB8AC3E}">
        <p14:creationId xmlns:p14="http://schemas.microsoft.com/office/powerpoint/2010/main" val="368091933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143000"/>
          </a:xfrm>
        </p:spPr>
        <p:txBody>
          <a:bodyPr>
            <a:normAutofit fontScale="90000"/>
          </a:bodyPr>
          <a:lstStyle/>
          <a:p>
            <a:r>
              <a:rPr lang="en-US" dirty="0" smtClean="0"/>
              <a:t>You can download the class example programs from here:</a:t>
            </a:r>
            <a:endParaRPr lang="en-US" dirty="0"/>
          </a:p>
        </p:txBody>
      </p:sp>
      <p:sp>
        <p:nvSpPr>
          <p:cNvPr id="4" name="Rectangle 3"/>
          <p:cNvSpPr/>
          <p:nvPr/>
        </p:nvSpPr>
        <p:spPr>
          <a:xfrm>
            <a:off x="0" y="1371600"/>
            <a:ext cx="9144000" cy="369332"/>
          </a:xfrm>
          <a:prstGeom prst="rect">
            <a:avLst/>
          </a:prstGeom>
        </p:spPr>
        <p:txBody>
          <a:bodyPr wrap="square">
            <a:spAutoFit/>
          </a:bodyPr>
          <a:lstStyle/>
          <a:p>
            <a:r>
              <a:rPr lang="en-US" dirty="0"/>
              <a:t>http://</a:t>
            </a:r>
            <a:r>
              <a:rPr lang="en-US" dirty="0" err="1"/>
              <a:t>media.pearsoncmg.com</a:t>
            </a:r>
            <a:r>
              <a:rPr lang="en-US" dirty="0"/>
              <a:t>/</a:t>
            </a:r>
            <a:r>
              <a:rPr lang="en-US" dirty="0" err="1"/>
              <a:t>ph</a:t>
            </a:r>
            <a:r>
              <a:rPr lang="en-US" dirty="0"/>
              <a:t>/</a:t>
            </a:r>
            <a:r>
              <a:rPr lang="en-US" dirty="0" err="1"/>
              <a:t>esm</a:t>
            </a:r>
            <a:r>
              <a:rPr lang="en-US" dirty="0"/>
              <a:t>/</a:t>
            </a:r>
            <a:r>
              <a:rPr lang="en-US" dirty="0" err="1"/>
              <a:t>deitel</a:t>
            </a:r>
            <a:r>
              <a:rPr lang="en-US" dirty="0"/>
              <a:t>/cpp_htp_8/</a:t>
            </a:r>
            <a:r>
              <a:rPr lang="en-US" dirty="0" err="1"/>
              <a:t>code_examples</a:t>
            </a:r>
            <a:r>
              <a:rPr lang="en-US" dirty="0"/>
              <a:t>/</a:t>
            </a:r>
            <a:r>
              <a:rPr lang="en-US" dirty="0" err="1"/>
              <a:t>code_examples.html</a:t>
            </a:r>
            <a:endParaRPr lang="en-US" dirty="0"/>
          </a:p>
        </p:txBody>
      </p:sp>
      <p:pic>
        <p:nvPicPr>
          <p:cNvPr id="5" name="Picture 4"/>
          <p:cNvPicPr>
            <a:picLocks noChangeAspect="1"/>
          </p:cNvPicPr>
          <p:nvPr/>
        </p:nvPicPr>
        <p:blipFill>
          <a:blip r:embed="rId2"/>
          <a:stretch>
            <a:fillRect/>
          </a:stretch>
        </p:blipFill>
        <p:spPr>
          <a:xfrm>
            <a:off x="685800" y="1981200"/>
            <a:ext cx="7782560" cy="4536243"/>
          </a:xfrm>
          <a:prstGeom prst="rect">
            <a:avLst/>
          </a:prstGeom>
        </p:spPr>
      </p:pic>
    </p:spTree>
    <p:extLst>
      <p:ext uri="{BB962C8B-B14F-4D97-AF65-F5344CB8AC3E}">
        <p14:creationId xmlns:p14="http://schemas.microsoft.com/office/powerpoint/2010/main" val="225583295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A simple class </a:t>
            </a:r>
            <a:r>
              <a:rPr lang="en-US" dirty="0" err="1" smtClean="0"/>
              <a:t>GradeBook</a:t>
            </a:r>
            <a:endParaRPr lang="en-US" dirty="0"/>
          </a:p>
        </p:txBody>
      </p:sp>
      <p:pic>
        <p:nvPicPr>
          <p:cNvPr id="7" name="Picture 6"/>
          <p:cNvPicPr>
            <a:picLocks noChangeAspect="1"/>
          </p:cNvPicPr>
          <p:nvPr/>
        </p:nvPicPr>
        <p:blipFill>
          <a:blip r:embed="rId2"/>
          <a:stretch>
            <a:fillRect/>
          </a:stretch>
        </p:blipFill>
        <p:spPr>
          <a:xfrm>
            <a:off x="685800" y="1447800"/>
            <a:ext cx="7745037" cy="4495800"/>
          </a:xfrm>
          <a:prstGeom prst="rect">
            <a:avLst/>
          </a:prstGeom>
        </p:spPr>
      </p:pic>
    </p:spTree>
    <p:extLst>
      <p:ext uri="{BB962C8B-B14F-4D97-AF65-F5344CB8AC3E}">
        <p14:creationId xmlns:p14="http://schemas.microsoft.com/office/powerpoint/2010/main" val="285349685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153123" y="3657600"/>
            <a:ext cx="3962400" cy="655320"/>
          </a:xfrm>
        </p:spPr>
        <p:txBody>
          <a:bodyPr>
            <a:normAutofit fontScale="90000"/>
          </a:bodyPr>
          <a:lstStyle/>
          <a:p>
            <a:r>
              <a:rPr lang="en-US" dirty="0" smtClean="0"/>
              <a:t>This is the copy-paste-able source code</a:t>
            </a:r>
            <a:endParaRPr lang="en-US" dirty="0"/>
          </a:p>
        </p:txBody>
      </p:sp>
      <p:sp>
        <p:nvSpPr>
          <p:cNvPr id="2" name="Rectangle 1"/>
          <p:cNvSpPr/>
          <p:nvPr/>
        </p:nvSpPr>
        <p:spPr>
          <a:xfrm>
            <a:off x="381000" y="1524000"/>
            <a:ext cx="4572000" cy="4154984"/>
          </a:xfrm>
          <a:prstGeom prst="rect">
            <a:avLst/>
          </a:prstGeom>
        </p:spPr>
        <p:txBody>
          <a:bodyPr>
            <a:spAutoFit/>
          </a:bodyPr>
          <a:lstStyle/>
          <a:p>
            <a:r>
              <a:rPr lang="en-US" sz="1100" dirty="0"/>
              <a:t>// Define class </a:t>
            </a:r>
            <a:r>
              <a:rPr lang="en-US" sz="1100" dirty="0" err="1"/>
              <a:t>GradeBook</a:t>
            </a:r>
            <a:r>
              <a:rPr lang="en-US" sz="1100" dirty="0"/>
              <a:t> with a member function </a:t>
            </a:r>
            <a:r>
              <a:rPr lang="en-US" sz="1100" dirty="0" err="1"/>
              <a:t>displayMessage</a:t>
            </a:r>
            <a:r>
              <a:rPr lang="en-US" sz="1100" dirty="0"/>
              <a:t>;</a:t>
            </a:r>
          </a:p>
          <a:p>
            <a:r>
              <a:rPr lang="en-US" sz="1100" dirty="0"/>
              <a:t>// Create a </a:t>
            </a:r>
            <a:r>
              <a:rPr lang="en-US" sz="1100" dirty="0" err="1"/>
              <a:t>GradeBook</a:t>
            </a:r>
            <a:r>
              <a:rPr lang="en-US" sz="1100" dirty="0"/>
              <a:t> object and call its </a:t>
            </a:r>
            <a:r>
              <a:rPr lang="en-US" sz="1100" dirty="0" err="1"/>
              <a:t>displayMessage</a:t>
            </a:r>
            <a:r>
              <a:rPr lang="en-US" sz="1100" dirty="0"/>
              <a:t> function.</a:t>
            </a:r>
          </a:p>
          <a:p>
            <a:r>
              <a:rPr lang="en-US" sz="1100" dirty="0"/>
              <a:t>#include &lt;</a:t>
            </a:r>
            <a:r>
              <a:rPr lang="en-US" sz="1100" dirty="0" err="1"/>
              <a:t>iostream</a:t>
            </a:r>
            <a:r>
              <a:rPr lang="en-US" sz="1100" dirty="0"/>
              <a:t>&gt;</a:t>
            </a:r>
          </a:p>
          <a:p>
            <a:r>
              <a:rPr lang="en-US" sz="1100" dirty="0"/>
              <a:t>using namespace </a:t>
            </a:r>
            <a:r>
              <a:rPr lang="en-US" sz="1100" dirty="0" err="1"/>
              <a:t>std</a:t>
            </a:r>
            <a:r>
              <a:rPr lang="en-US" sz="1100" dirty="0"/>
              <a:t>;</a:t>
            </a:r>
          </a:p>
          <a:p>
            <a:endParaRPr lang="en-US" sz="1100" dirty="0"/>
          </a:p>
          <a:p>
            <a:r>
              <a:rPr lang="en-US" sz="1100" dirty="0"/>
              <a:t>// </a:t>
            </a:r>
            <a:r>
              <a:rPr lang="en-US" sz="1100" dirty="0" err="1"/>
              <a:t>GradeBook</a:t>
            </a:r>
            <a:r>
              <a:rPr lang="en-US" sz="1100" dirty="0"/>
              <a:t> class definition</a:t>
            </a:r>
          </a:p>
          <a:p>
            <a:r>
              <a:rPr lang="en-US" sz="1100" dirty="0"/>
              <a:t>class </a:t>
            </a:r>
            <a:r>
              <a:rPr lang="en-US" sz="1100" dirty="0" err="1"/>
              <a:t>GradeBook</a:t>
            </a:r>
            <a:endParaRPr lang="en-US" sz="1100" dirty="0"/>
          </a:p>
          <a:p>
            <a:r>
              <a:rPr lang="en-US" sz="1100" dirty="0"/>
              <a:t>{</a:t>
            </a:r>
          </a:p>
          <a:p>
            <a:r>
              <a:rPr lang="en-US" sz="1100" dirty="0"/>
              <a:t>public:</a:t>
            </a:r>
          </a:p>
          <a:p>
            <a:r>
              <a:rPr lang="en-US" sz="1100" dirty="0"/>
              <a:t>   // function that displays a welcome message to the </a:t>
            </a:r>
            <a:r>
              <a:rPr lang="en-US" sz="1100" dirty="0" err="1"/>
              <a:t>GradeBook</a:t>
            </a:r>
            <a:r>
              <a:rPr lang="en-US" sz="1100" dirty="0"/>
              <a:t> user</a:t>
            </a:r>
          </a:p>
          <a:p>
            <a:r>
              <a:rPr lang="en-US" sz="1100" dirty="0"/>
              <a:t>   void </a:t>
            </a:r>
            <a:r>
              <a:rPr lang="en-US" sz="1100" dirty="0" err="1"/>
              <a:t>displayMessage</a:t>
            </a:r>
            <a:r>
              <a:rPr lang="en-US" sz="1100" dirty="0"/>
              <a:t>()</a:t>
            </a:r>
          </a:p>
          <a:p>
            <a:r>
              <a:rPr lang="en-US" sz="1100" dirty="0"/>
              <a:t>   {</a:t>
            </a:r>
          </a:p>
          <a:p>
            <a:r>
              <a:rPr lang="en-US" sz="1100" dirty="0"/>
              <a:t>      </a:t>
            </a:r>
            <a:r>
              <a:rPr lang="en-US" sz="1100" dirty="0" err="1"/>
              <a:t>cout</a:t>
            </a:r>
            <a:r>
              <a:rPr lang="en-US" sz="1100" dirty="0"/>
              <a:t> &lt;&lt; "Welcome to the Grade Book!" &lt;&lt; </a:t>
            </a:r>
            <a:r>
              <a:rPr lang="en-US" sz="1100" dirty="0" err="1"/>
              <a:t>endl</a:t>
            </a:r>
            <a:r>
              <a:rPr lang="en-US" sz="1100" dirty="0"/>
              <a:t>;</a:t>
            </a:r>
          </a:p>
          <a:p>
            <a:r>
              <a:rPr lang="en-US" sz="1100" dirty="0"/>
              <a:t>   } // end function </a:t>
            </a:r>
            <a:r>
              <a:rPr lang="en-US" sz="1100" dirty="0" err="1"/>
              <a:t>displayMessage</a:t>
            </a:r>
            <a:endParaRPr lang="en-US" sz="1100" dirty="0"/>
          </a:p>
          <a:p>
            <a:r>
              <a:rPr lang="en-US" sz="1100" dirty="0"/>
              <a:t>}; // end class </a:t>
            </a:r>
            <a:r>
              <a:rPr lang="en-US" sz="1100" dirty="0" err="1"/>
              <a:t>GradeBook</a:t>
            </a:r>
            <a:r>
              <a:rPr lang="en-US" sz="1100" dirty="0"/>
              <a:t>  </a:t>
            </a:r>
          </a:p>
          <a:p>
            <a:endParaRPr lang="en-US" sz="1100" dirty="0"/>
          </a:p>
          <a:p>
            <a:r>
              <a:rPr lang="en-US" sz="1100" dirty="0"/>
              <a:t>// function main begins program execution</a:t>
            </a:r>
          </a:p>
          <a:p>
            <a:r>
              <a:rPr lang="en-US" sz="1100" dirty="0" err="1"/>
              <a:t>int</a:t>
            </a:r>
            <a:r>
              <a:rPr lang="en-US" sz="1100" dirty="0"/>
              <a:t> main()</a:t>
            </a:r>
          </a:p>
          <a:p>
            <a:r>
              <a:rPr lang="en-US" sz="1100" dirty="0"/>
              <a:t>{</a:t>
            </a:r>
          </a:p>
          <a:p>
            <a:r>
              <a:rPr lang="en-US" sz="1100" dirty="0"/>
              <a:t>   </a:t>
            </a:r>
            <a:r>
              <a:rPr lang="en-US" sz="1100" dirty="0" err="1"/>
              <a:t>GradeBook</a:t>
            </a:r>
            <a:r>
              <a:rPr lang="en-US" sz="1100" dirty="0"/>
              <a:t> </a:t>
            </a:r>
            <a:r>
              <a:rPr lang="en-US" sz="1100" dirty="0" err="1"/>
              <a:t>myGradeBook</a:t>
            </a:r>
            <a:r>
              <a:rPr lang="en-US" sz="1100" dirty="0"/>
              <a:t>; // create a </a:t>
            </a:r>
            <a:r>
              <a:rPr lang="en-US" sz="1100" dirty="0" err="1"/>
              <a:t>GradeBook</a:t>
            </a:r>
            <a:r>
              <a:rPr lang="en-US" sz="1100" dirty="0"/>
              <a:t> object named </a:t>
            </a:r>
            <a:r>
              <a:rPr lang="en-US" sz="1100" dirty="0" err="1"/>
              <a:t>myGradeBook</a:t>
            </a:r>
            <a:endParaRPr lang="en-US" sz="1100" dirty="0"/>
          </a:p>
          <a:p>
            <a:r>
              <a:rPr lang="en-US" sz="1100" dirty="0"/>
              <a:t>   </a:t>
            </a:r>
            <a:r>
              <a:rPr lang="en-US" sz="1100" dirty="0" err="1"/>
              <a:t>myGradeBook.displayMessage</a:t>
            </a:r>
            <a:r>
              <a:rPr lang="en-US" sz="1100" dirty="0"/>
              <a:t>(); // call object's </a:t>
            </a:r>
            <a:r>
              <a:rPr lang="en-US" sz="1100" dirty="0" err="1"/>
              <a:t>displayMessage</a:t>
            </a:r>
            <a:r>
              <a:rPr lang="en-US" sz="1100" dirty="0"/>
              <a:t> function	</a:t>
            </a:r>
          </a:p>
          <a:p>
            <a:r>
              <a:rPr lang="en-US" sz="1100" dirty="0"/>
              <a:t>} // end main</a:t>
            </a:r>
          </a:p>
        </p:txBody>
      </p:sp>
      <p:sp>
        <p:nvSpPr>
          <p:cNvPr id="5" name="Title 1"/>
          <p:cNvSpPr txBox="1">
            <a:spLocks/>
          </p:cNvSpPr>
          <p:nvPr/>
        </p:nvSpPr>
        <p:spPr>
          <a:xfrm>
            <a:off x="914400" y="304800"/>
            <a:ext cx="5867400" cy="91440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Let’s compile &amp; run the program!</a:t>
            </a:r>
            <a:endParaRPr lang="en-US" dirty="0"/>
          </a:p>
        </p:txBody>
      </p:sp>
    </p:spTree>
    <p:extLst>
      <p:ext uri="{BB962C8B-B14F-4D97-AF65-F5344CB8AC3E}">
        <p14:creationId xmlns:p14="http://schemas.microsoft.com/office/powerpoint/2010/main" val="187343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34400" cy="914400"/>
          </a:xfrm>
        </p:spPr>
        <p:txBody>
          <a:bodyPr>
            <a:normAutofit fontScale="90000"/>
          </a:bodyPr>
          <a:lstStyle/>
          <a:p>
            <a:r>
              <a:rPr lang="en-US" dirty="0" smtClean="0"/>
              <a:t>Add set() and get() functions to the class</a:t>
            </a:r>
            <a:endParaRPr lang="en-US" dirty="0"/>
          </a:p>
        </p:txBody>
      </p:sp>
      <p:pic>
        <p:nvPicPr>
          <p:cNvPr id="4" name="Picture 3"/>
          <p:cNvPicPr>
            <a:picLocks noChangeAspect="1"/>
          </p:cNvPicPr>
          <p:nvPr/>
        </p:nvPicPr>
        <p:blipFill>
          <a:blip r:embed="rId2"/>
          <a:stretch>
            <a:fillRect/>
          </a:stretch>
        </p:blipFill>
        <p:spPr>
          <a:xfrm>
            <a:off x="1143000" y="1219200"/>
            <a:ext cx="6172200" cy="5033950"/>
          </a:xfrm>
          <a:prstGeom prst="rect">
            <a:avLst/>
          </a:prstGeom>
        </p:spPr>
      </p:pic>
    </p:spTree>
    <p:extLst>
      <p:ext uri="{BB962C8B-B14F-4D97-AF65-F5344CB8AC3E}">
        <p14:creationId xmlns:p14="http://schemas.microsoft.com/office/powerpoint/2010/main" val="122220809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1999" y="533400"/>
            <a:ext cx="7132993" cy="5638800"/>
          </a:xfrm>
          <a:prstGeom prst="rect">
            <a:avLst/>
          </a:prstGeom>
        </p:spPr>
      </p:pic>
    </p:spTree>
    <p:extLst>
      <p:ext uri="{BB962C8B-B14F-4D97-AF65-F5344CB8AC3E}">
        <p14:creationId xmlns:p14="http://schemas.microsoft.com/office/powerpoint/2010/main" val="420443191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Dear class, let’s try, and fail, to access a private member of a class (without a get() function)</a:t>
            </a:r>
            <a:endParaRPr lang="en-US" dirty="0"/>
          </a:p>
        </p:txBody>
      </p:sp>
      <p:pic>
        <p:nvPicPr>
          <p:cNvPr id="4" name="Picture 3"/>
          <p:cNvPicPr>
            <a:picLocks noChangeAspect="1"/>
          </p:cNvPicPr>
          <p:nvPr/>
        </p:nvPicPr>
        <p:blipFill>
          <a:blip r:embed="rId2"/>
          <a:stretch>
            <a:fillRect/>
          </a:stretch>
        </p:blipFill>
        <p:spPr>
          <a:xfrm>
            <a:off x="1295400" y="1803400"/>
            <a:ext cx="6667500" cy="4978400"/>
          </a:xfrm>
          <a:prstGeom prst="rect">
            <a:avLst/>
          </a:prstGeom>
        </p:spPr>
      </p:pic>
    </p:spTree>
    <p:extLst>
      <p:ext uri="{BB962C8B-B14F-4D97-AF65-F5344CB8AC3E}">
        <p14:creationId xmlns:p14="http://schemas.microsoft.com/office/powerpoint/2010/main" val="277950591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2057400"/>
            <a:ext cx="3962400" cy="655320"/>
          </a:xfrm>
        </p:spPr>
        <p:txBody>
          <a:bodyPr>
            <a:normAutofit fontScale="90000"/>
          </a:bodyPr>
          <a:lstStyle/>
          <a:p>
            <a:r>
              <a:rPr lang="en-US" dirty="0" smtClean="0"/>
              <a:t>This is the copy-paste-able source code for the class program with get() and set() parameters</a:t>
            </a:r>
            <a:endParaRPr lang="en-US" dirty="0"/>
          </a:p>
        </p:txBody>
      </p:sp>
      <p:sp>
        <p:nvSpPr>
          <p:cNvPr id="4" name="Rectangle 3"/>
          <p:cNvSpPr/>
          <p:nvPr/>
        </p:nvSpPr>
        <p:spPr>
          <a:xfrm>
            <a:off x="304800" y="148171"/>
            <a:ext cx="6934200" cy="6740309"/>
          </a:xfrm>
          <a:prstGeom prst="rect">
            <a:avLst/>
          </a:prstGeom>
        </p:spPr>
        <p:txBody>
          <a:bodyPr wrap="square">
            <a:spAutoFit/>
          </a:bodyPr>
          <a:lstStyle/>
          <a:p>
            <a:r>
              <a:rPr lang="en-US" sz="800" dirty="0"/>
              <a:t>// Define class </a:t>
            </a:r>
            <a:r>
              <a:rPr lang="en-US" sz="800" dirty="0" err="1"/>
              <a:t>GradeBook</a:t>
            </a:r>
            <a:r>
              <a:rPr lang="en-US" sz="800" dirty="0"/>
              <a:t> that contains a </a:t>
            </a:r>
            <a:r>
              <a:rPr lang="en-US" sz="800" dirty="0" err="1"/>
              <a:t>courseName</a:t>
            </a:r>
            <a:r>
              <a:rPr lang="en-US" sz="800" dirty="0"/>
              <a:t> data member</a:t>
            </a:r>
          </a:p>
          <a:p>
            <a:r>
              <a:rPr lang="en-US" sz="800" dirty="0"/>
              <a:t>// and member functions to set and get its value; </a:t>
            </a:r>
          </a:p>
          <a:p>
            <a:r>
              <a:rPr lang="en-US" sz="800" dirty="0"/>
              <a:t>// Create and manipulate a </a:t>
            </a:r>
            <a:r>
              <a:rPr lang="en-US" sz="800" dirty="0" err="1"/>
              <a:t>GradeBook</a:t>
            </a:r>
            <a:r>
              <a:rPr lang="en-US" sz="800" dirty="0"/>
              <a:t> object.</a:t>
            </a:r>
          </a:p>
          <a:p>
            <a:r>
              <a:rPr lang="en-US" sz="800" dirty="0"/>
              <a:t>#include &lt;</a:t>
            </a:r>
            <a:r>
              <a:rPr lang="en-US" sz="800" dirty="0" err="1"/>
              <a:t>iostream</a:t>
            </a:r>
            <a:r>
              <a:rPr lang="en-US" sz="800" dirty="0"/>
              <a:t>&gt;</a:t>
            </a:r>
          </a:p>
          <a:p>
            <a:r>
              <a:rPr lang="en-US" sz="800" dirty="0"/>
              <a:t>#include &lt;string&gt; // program uses C++ standard string class</a:t>
            </a:r>
          </a:p>
          <a:p>
            <a:r>
              <a:rPr lang="en-US" sz="800" dirty="0"/>
              <a:t>using namespace </a:t>
            </a:r>
            <a:r>
              <a:rPr lang="en-US" sz="800" dirty="0" err="1"/>
              <a:t>std</a:t>
            </a:r>
            <a:r>
              <a:rPr lang="en-US" sz="800" dirty="0"/>
              <a:t>;</a:t>
            </a:r>
          </a:p>
          <a:p>
            <a:endParaRPr lang="en-US" sz="800" dirty="0"/>
          </a:p>
          <a:p>
            <a:r>
              <a:rPr lang="en-US" sz="800" dirty="0"/>
              <a:t>// </a:t>
            </a:r>
            <a:r>
              <a:rPr lang="en-US" sz="800" dirty="0" err="1"/>
              <a:t>GradeBook</a:t>
            </a:r>
            <a:r>
              <a:rPr lang="en-US" sz="800" dirty="0"/>
              <a:t> class definition</a:t>
            </a:r>
          </a:p>
          <a:p>
            <a:r>
              <a:rPr lang="en-US" sz="800" dirty="0"/>
              <a:t>class </a:t>
            </a:r>
            <a:r>
              <a:rPr lang="en-US" sz="800" dirty="0" err="1"/>
              <a:t>GradeBook</a:t>
            </a:r>
            <a:endParaRPr lang="en-US" sz="800" dirty="0"/>
          </a:p>
          <a:p>
            <a:r>
              <a:rPr lang="en-US" sz="800" dirty="0"/>
              <a:t>{</a:t>
            </a:r>
          </a:p>
          <a:p>
            <a:r>
              <a:rPr lang="en-US" sz="800" dirty="0"/>
              <a:t>public:</a:t>
            </a:r>
          </a:p>
          <a:p>
            <a:r>
              <a:rPr lang="en-US" sz="800" dirty="0"/>
              <a:t>   // function that sets the course name</a:t>
            </a:r>
          </a:p>
          <a:p>
            <a:r>
              <a:rPr lang="en-US" sz="800" dirty="0"/>
              <a:t>   void </a:t>
            </a:r>
            <a:r>
              <a:rPr lang="en-US" sz="800" dirty="0" err="1"/>
              <a:t>setCourseName</a:t>
            </a:r>
            <a:r>
              <a:rPr lang="en-US" sz="800" dirty="0"/>
              <a:t>( string name )</a:t>
            </a:r>
          </a:p>
          <a:p>
            <a:r>
              <a:rPr lang="en-US" sz="800" dirty="0"/>
              <a:t>   {      </a:t>
            </a:r>
          </a:p>
          <a:p>
            <a:r>
              <a:rPr lang="en-US" sz="800" dirty="0"/>
              <a:t>      </a:t>
            </a:r>
            <a:r>
              <a:rPr lang="en-US" sz="800" dirty="0" err="1"/>
              <a:t>courseName</a:t>
            </a:r>
            <a:r>
              <a:rPr lang="en-US" sz="800" dirty="0"/>
              <a:t> = name; // store the course name in the object</a:t>
            </a:r>
          </a:p>
          <a:p>
            <a:r>
              <a:rPr lang="en-US" sz="800" dirty="0"/>
              <a:t>   } // end function </a:t>
            </a:r>
            <a:r>
              <a:rPr lang="en-US" sz="800" dirty="0" err="1"/>
              <a:t>setCourseName</a:t>
            </a:r>
            <a:endParaRPr lang="en-US" sz="800" dirty="0"/>
          </a:p>
          <a:p>
            <a:r>
              <a:rPr lang="en-US" sz="800" dirty="0"/>
              <a:t>   </a:t>
            </a:r>
          </a:p>
          <a:p>
            <a:r>
              <a:rPr lang="en-US" sz="800" dirty="0"/>
              <a:t>   // function that gets the course name</a:t>
            </a:r>
          </a:p>
          <a:p>
            <a:r>
              <a:rPr lang="en-US" sz="800" dirty="0"/>
              <a:t>   string </a:t>
            </a:r>
            <a:r>
              <a:rPr lang="en-US" sz="800" dirty="0" err="1"/>
              <a:t>getCourseName</a:t>
            </a:r>
            <a:r>
              <a:rPr lang="en-US" sz="800" dirty="0"/>
              <a:t>() </a:t>
            </a:r>
          </a:p>
          <a:p>
            <a:r>
              <a:rPr lang="en-US" sz="800" dirty="0"/>
              <a:t>   {</a:t>
            </a:r>
          </a:p>
          <a:p>
            <a:r>
              <a:rPr lang="en-US" sz="800" dirty="0"/>
              <a:t>      return </a:t>
            </a:r>
            <a:r>
              <a:rPr lang="en-US" sz="800" dirty="0" err="1"/>
              <a:t>courseName</a:t>
            </a:r>
            <a:r>
              <a:rPr lang="en-US" sz="800" dirty="0"/>
              <a:t>; // return the object's </a:t>
            </a:r>
            <a:r>
              <a:rPr lang="en-US" sz="800" dirty="0" err="1"/>
              <a:t>courseName</a:t>
            </a:r>
            <a:endParaRPr lang="en-US" sz="800" dirty="0"/>
          </a:p>
          <a:p>
            <a:r>
              <a:rPr lang="en-US" sz="800" dirty="0"/>
              <a:t>   } // end function </a:t>
            </a:r>
            <a:r>
              <a:rPr lang="en-US" sz="800" dirty="0" err="1"/>
              <a:t>getCourseName</a:t>
            </a:r>
            <a:endParaRPr lang="en-US" sz="800" dirty="0"/>
          </a:p>
          <a:p>
            <a:endParaRPr lang="en-US" sz="800" dirty="0"/>
          </a:p>
          <a:p>
            <a:r>
              <a:rPr lang="en-US" sz="800" dirty="0"/>
              <a:t>   // function that displays a welcome message</a:t>
            </a:r>
          </a:p>
          <a:p>
            <a:r>
              <a:rPr lang="en-US" sz="800" dirty="0"/>
              <a:t>   void </a:t>
            </a:r>
            <a:r>
              <a:rPr lang="en-US" sz="800" dirty="0" err="1"/>
              <a:t>displayMessage</a:t>
            </a:r>
            <a:r>
              <a:rPr lang="en-US" sz="800" dirty="0"/>
              <a:t>()</a:t>
            </a:r>
          </a:p>
          <a:p>
            <a:r>
              <a:rPr lang="en-US" sz="800" dirty="0"/>
              <a:t>   {</a:t>
            </a:r>
          </a:p>
          <a:p>
            <a:r>
              <a:rPr lang="en-US" sz="800" dirty="0"/>
              <a:t>      // this statement calls </a:t>
            </a:r>
            <a:r>
              <a:rPr lang="en-US" sz="800" dirty="0" err="1"/>
              <a:t>getCourseName</a:t>
            </a:r>
            <a:r>
              <a:rPr lang="en-US" sz="800" dirty="0"/>
              <a:t> to get the </a:t>
            </a:r>
          </a:p>
          <a:p>
            <a:r>
              <a:rPr lang="en-US" sz="800" dirty="0"/>
              <a:t>      // name of the course this </a:t>
            </a:r>
            <a:r>
              <a:rPr lang="en-US" sz="800" dirty="0" err="1"/>
              <a:t>GradeBook</a:t>
            </a:r>
            <a:r>
              <a:rPr lang="en-US" sz="800" dirty="0"/>
              <a:t> represents</a:t>
            </a:r>
          </a:p>
          <a:p>
            <a:r>
              <a:rPr lang="en-US" sz="800" dirty="0"/>
              <a:t>      </a:t>
            </a:r>
            <a:r>
              <a:rPr lang="en-US" sz="800" dirty="0" err="1"/>
              <a:t>cout</a:t>
            </a:r>
            <a:r>
              <a:rPr lang="en-US" sz="800" dirty="0"/>
              <a:t> &lt;&lt; "Welcome to the grade book for\n" &lt;&lt; </a:t>
            </a:r>
            <a:r>
              <a:rPr lang="en-US" sz="800" dirty="0" err="1"/>
              <a:t>getCourseName</a:t>
            </a:r>
            <a:r>
              <a:rPr lang="en-US" sz="800" dirty="0"/>
              <a:t>() &lt;&lt; "!" </a:t>
            </a:r>
          </a:p>
          <a:p>
            <a:r>
              <a:rPr lang="en-US" sz="800" dirty="0"/>
              <a:t>         &lt;&lt; </a:t>
            </a:r>
            <a:r>
              <a:rPr lang="en-US" sz="800" dirty="0" err="1"/>
              <a:t>endl</a:t>
            </a:r>
            <a:r>
              <a:rPr lang="en-US" sz="800" dirty="0"/>
              <a:t>;</a:t>
            </a:r>
          </a:p>
          <a:p>
            <a:r>
              <a:rPr lang="en-US" sz="800" dirty="0"/>
              <a:t>   } // end function </a:t>
            </a:r>
            <a:r>
              <a:rPr lang="en-US" sz="800" dirty="0" err="1"/>
              <a:t>displayMessage</a:t>
            </a:r>
            <a:endParaRPr lang="en-US" sz="800" dirty="0"/>
          </a:p>
          <a:p>
            <a:r>
              <a:rPr lang="en-US" sz="800" dirty="0"/>
              <a:t>private:</a:t>
            </a:r>
          </a:p>
          <a:p>
            <a:r>
              <a:rPr lang="en-US" sz="800" dirty="0"/>
              <a:t>   string </a:t>
            </a:r>
            <a:r>
              <a:rPr lang="en-US" sz="800" dirty="0" err="1"/>
              <a:t>courseName</a:t>
            </a:r>
            <a:r>
              <a:rPr lang="en-US" sz="800" dirty="0"/>
              <a:t>; // course name for this </a:t>
            </a:r>
            <a:r>
              <a:rPr lang="en-US" sz="800" dirty="0" err="1"/>
              <a:t>GradeBook</a:t>
            </a:r>
            <a:endParaRPr lang="en-US" sz="800" dirty="0"/>
          </a:p>
          <a:p>
            <a:r>
              <a:rPr lang="en-US" sz="800" dirty="0"/>
              <a:t>}; // end class </a:t>
            </a:r>
            <a:r>
              <a:rPr lang="en-US" sz="800" dirty="0" err="1"/>
              <a:t>GradeBook</a:t>
            </a:r>
            <a:r>
              <a:rPr lang="en-US" sz="800" dirty="0"/>
              <a:t>  </a:t>
            </a:r>
          </a:p>
          <a:p>
            <a:r>
              <a:rPr lang="en-US" sz="800" dirty="0" smtClean="0"/>
              <a:t>/</a:t>
            </a:r>
            <a:r>
              <a:rPr lang="en-US" sz="800" dirty="0"/>
              <a:t>/ function main begins program execution</a:t>
            </a:r>
          </a:p>
          <a:p>
            <a:r>
              <a:rPr lang="en-US" sz="800" dirty="0" err="1"/>
              <a:t>int</a:t>
            </a:r>
            <a:r>
              <a:rPr lang="en-US" sz="800" dirty="0"/>
              <a:t> main(</a:t>
            </a:r>
            <a:r>
              <a:rPr lang="en-US" sz="800" dirty="0" smtClean="0"/>
              <a:t>){</a:t>
            </a:r>
            <a:endParaRPr lang="en-US" sz="800" dirty="0"/>
          </a:p>
          <a:p>
            <a:r>
              <a:rPr lang="en-US" sz="800" dirty="0"/>
              <a:t>   string </a:t>
            </a:r>
            <a:r>
              <a:rPr lang="en-US" sz="800" dirty="0" err="1"/>
              <a:t>nameOfCourse</a:t>
            </a:r>
            <a:r>
              <a:rPr lang="en-US" sz="800" dirty="0"/>
              <a:t>; // string of characters to store the course name</a:t>
            </a:r>
          </a:p>
          <a:p>
            <a:r>
              <a:rPr lang="en-US" sz="800" dirty="0"/>
              <a:t>   </a:t>
            </a:r>
            <a:r>
              <a:rPr lang="en-US" sz="800" dirty="0" err="1"/>
              <a:t>GradeBook</a:t>
            </a:r>
            <a:r>
              <a:rPr lang="en-US" sz="800" dirty="0"/>
              <a:t> </a:t>
            </a:r>
            <a:r>
              <a:rPr lang="en-US" sz="800" dirty="0" err="1"/>
              <a:t>myGradeBook</a:t>
            </a:r>
            <a:r>
              <a:rPr lang="en-US" sz="800" dirty="0"/>
              <a:t>; // create a </a:t>
            </a:r>
            <a:r>
              <a:rPr lang="en-US" sz="800" dirty="0" err="1"/>
              <a:t>GradeBook</a:t>
            </a:r>
            <a:r>
              <a:rPr lang="en-US" sz="800" dirty="0"/>
              <a:t> object named </a:t>
            </a:r>
            <a:r>
              <a:rPr lang="en-US" sz="800" dirty="0" err="1"/>
              <a:t>myGradeBook</a:t>
            </a:r>
            <a:endParaRPr lang="en-US" sz="800" dirty="0"/>
          </a:p>
          <a:p>
            <a:r>
              <a:rPr lang="en-US" sz="800" dirty="0"/>
              <a:t>   </a:t>
            </a:r>
          </a:p>
          <a:p>
            <a:r>
              <a:rPr lang="en-US" sz="800" dirty="0"/>
              <a:t>   // display initial value of </a:t>
            </a:r>
            <a:r>
              <a:rPr lang="en-US" sz="800" dirty="0" err="1"/>
              <a:t>courseName</a:t>
            </a:r>
            <a:endParaRPr lang="en-US" sz="800" dirty="0"/>
          </a:p>
          <a:p>
            <a:r>
              <a:rPr lang="en-US" sz="800" dirty="0"/>
              <a:t>   </a:t>
            </a:r>
            <a:r>
              <a:rPr lang="en-US" sz="800" dirty="0" err="1"/>
              <a:t>cout</a:t>
            </a:r>
            <a:r>
              <a:rPr lang="en-US" sz="800" dirty="0"/>
              <a:t> &lt;&lt; "Initial course name is: " &lt;&lt; </a:t>
            </a:r>
            <a:r>
              <a:rPr lang="en-US" sz="800" dirty="0" err="1"/>
              <a:t>myGradeBook.getCourseName</a:t>
            </a:r>
            <a:r>
              <a:rPr lang="en-US" sz="800" dirty="0"/>
              <a:t>() </a:t>
            </a:r>
          </a:p>
          <a:p>
            <a:r>
              <a:rPr lang="en-US" sz="800" dirty="0"/>
              <a:t>      &lt;&lt; </a:t>
            </a:r>
            <a:r>
              <a:rPr lang="en-US" sz="800" dirty="0" err="1"/>
              <a:t>endl</a:t>
            </a:r>
            <a:r>
              <a:rPr lang="en-US" sz="800" dirty="0"/>
              <a:t>;</a:t>
            </a:r>
          </a:p>
          <a:p>
            <a:endParaRPr lang="en-US" sz="800" dirty="0"/>
          </a:p>
          <a:p>
            <a:r>
              <a:rPr lang="en-US" sz="800" dirty="0"/>
              <a:t>   // prompt for, input and set course name</a:t>
            </a:r>
          </a:p>
          <a:p>
            <a:r>
              <a:rPr lang="en-US" sz="800" dirty="0"/>
              <a:t>   </a:t>
            </a:r>
            <a:r>
              <a:rPr lang="en-US" sz="800" dirty="0" err="1"/>
              <a:t>cout</a:t>
            </a:r>
            <a:r>
              <a:rPr lang="en-US" sz="800" dirty="0"/>
              <a:t> &lt;&lt; "\</a:t>
            </a:r>
            <a:r>
              <a:rPr lang="en-US" sz="800" dirty="0" err="1"/>
              <a:t>nPlease</a:t>
            </a:r>
            <a:r>
              <a:rPr lang="en-US" sz="800" dirty="0"/>
              <a:t> enter the course name:" &lt;&lt; </a:t>
            </a:r>
            <a:r>
              <a:rPr lang="en-US" sz="800" dirty="0" err="1"/>
              <a:t>endl</a:t>
            </a:r>
            <a:r>
              <a:rPr lang="en-US" sz="800" dirty="0"/>
              <a:t>;</a:t>
            </a:r>
          </a:p>
          <a:p>
            <a:r>
              <a:rPr lang="en-US" sz="800" dirty="0"/>
              <a:t>   </a:t>
            </a:r>
            <a:r>
              <a:rPr lang="en-US" sz="800" dirty="0" err="1"/>
              <a:t>getline</a:t>
            </a:r>
            <a:r>
              <a:rPr lang="en-US" sz="800" dirty="0"/>
              <a:t>( </a:t>
            </a:r>
            <a:r>
              <a:rPr lang="en-US" sz="800" dirty="0" err="1"/>
              <a:t>cin</a:t>
            </a:r>
            <a:r>
              <a:rPr lang="en-US" sz="800" dirty="0"/>
              <a:t>, </a:t>
            </a:r>
            <a:r>
              <a:rPr lang="en-US" sz="800" dirty="0" err="1"/>
              <a:t>nameOfCourse</a:t>
            </a:r>
            <a:r>
              <a:rPr lang="en-US" sz="800" dirty="0"/>
              <a:t> ); // read a course name with blanks</a:t>
            </a:r>
          </a:p>
          <a:p>
            <a:r>
              <a:rPr lang="en-US" sz="800" dirty="0"/>
              <a:t>   </a:t>
            </a:r>
            <a:r>
              <a:rPr lang="en-US" sz="800" dirty="0" err="1"/>
              <a:t>myGradeBook.setCourseName</a:t>
            </a:r>
            <a:r>
              <a:rPr lang="en-US" sz="800" dirty="0"/>
              <a:t>( </a:t>
            </a:r>
            <a:r>
              <a:rPr lang="en-US" sz="800" dirty="0" err="1"/>
              <a:t>nameOfCourse</a:t>
            </a:r>
            <a:r>
              <a:rPr lang="en-US" sz="800" dirty="0"/>
              <a:t> ); // set the course name</a:t>
            </a:r>
          </a:p>
          <a:p>
            <a:endParaRPr lang="en-US" sz="800" dirty="0"/>
          </a:p>
          <a:p>
            <a:r>
              <a:rPr lang="en-US" sz="800" dirty="0"/>
              <a:t>   </a:t>
            </a:r>
            <a:r>
              <a:rPr lang="en-US" sz="800" dirty="0" err="1"/>
              <a:t>cout</a:t>
            </a:r>
            <a:r>
              <a:rPr lang="en-US" sz="800" dirty="0"/>
              <a:t> &lt;&lt; </a:t>
            </a:r>
            <a:r>
              <a:rPr lang="en-US" sz="800" dirty="0" err="1"/>
              <a:t>endl</a:t>
            </a:r>
            <a:r>
              <a:rPr lang="en-US" sz="800" dirty="0"/>
              <a:t>; // outputs a blank line</a:t>
            </a:r>
          </a:p>
          <a:p>
            <a:r>
              <a:rPr lang="en-US" sz="800" dirty="0"/>
              <a:t>   </a:t>
            </a:r>
            <a:r>
              <a:rPr lang="en-US" sz="800" dirty="0" err="1"/>
              <a:t>myGradeBook.displayMessage</a:t>
            </a:r>
            <a:r>
              <a:rPr lang="en-US" sz="800" dirty="0"/>
              <a:t>(); // display message with new course name</a:t>
            </a:r>
          </a:p>
          <a:p>
            <a:r>
              <a:rPr lang="en-US" sz="800" dirty="0"/>
              <a:t>} // end main</a:t>
            </a:r>
          </a:p>
          <a:p>
            <a:endParaRPr lang="en-US" sz="800" dirty="0"/>
          </a:p>
        </p:txBody>
      </p:sp>
    </p:spTree>
    <p:extLst>
      <p:ext uri="{BB962C8B-B14F-4D97-AF65-F5344CB8AC3E}">
        <p14:creationId xmlns:p14="http://schemas.microsoft.com/office/powerpoint/2010/main" val="150532564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971" y="1447800"/>
            <a:ext cx="4593972" cy="4724400"/>
          </a:xfrm>
          <a:prstGeom prst="rect">
            <a:avLst/>
          </a:prstGeom>
        </p:spPr>
      </p:pic>
      <p:pic>
        <p:nvPicPr>
          <p:cNvPr id="5" name="Picture 4"/>
          <p:cNvPicPr>
            <a:picLocks noChangeAspect="1"/>
          </p:cNvPicPr>
          <p:nvPr/>
        </p:nvPicPr>
        <p:blipFill rotWithShape="1">
          <a:blip r:embed="rId3"/>
          <a:srcRect r="13833"/>
          <a:stretch/>
        </p:blipFill>
        <p:spPr>
          <a:xfrm>
            <a:off x="4495801" y="2819400"/>
            <a:ext cx="4648200" cy="2133600"/>
          </a:xfrm>
          <a:prstGeom prst="rect">
            <a:avLst/>
          </a:prstGeom>
        </p:spPr>
      </p:pic>
      <p:sp>
        <p:nvSpPr>
          <p:cNvPr id="6" name="Title 1"/>
          <p:cNvSpPr>
            <a:spLocks noGrp="1"/>
          </p:cNvSpPr>
          <p:nvPr>
            <p:ph type="title"/>
          </p:nvPr>
        </p:nvSpPr>
        <p:spPr>
          <a:xfrm>
            <a:off x="457200" y="31082"/>
            <a:ext cx="8229600" cy="1143000"/>
          </a:xfrm>
        </p:spPr>
        <p:txBody>
          <a:bodyPr>
            <a:normAutofit fontScale="90000"/>
          </a:bodyPr>
          <a:lstStyle/>
          <a:p>
            <a:r>
              <a:rPr lang="en-US" dirty="0" smtClean="0"/>
              <a:t>However, with a friend function we can access the private members</a:t>
            </a:r>
            <a:endParaRPr lang="en-US" dirty="0"/>
          </a:p>
        </p:txBody>
      </p:sp>
    </p:spTree>
    <p:extLst>
      <p:ext uri="{BB962C8B-B14F-4D97-AF65-F5344CB8AC3E}">
        <p14:creationId xmlns:p14="http://schemas.microsoft.com/office/powerpoint/2010/main" val="15857333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err="1" smtClean="0"/>
              <a:t>Typdef</a:t>
            </a:r>
            <a:r>
              <a:rPr lang="en-US" dirty="0" smtClean="0"/>
              <a:t>, </a:t>
            </a:r>
            <a:r>
              <a:rPr lang="en-US" dirty="0" err="1" smtClean="0"/>
              <a:t>struct</a:t>
            </a:r>
            <a:r>
              <a:rPr lang="en-US" dirty="0" smtClean="0"/>
              <a:t>, and </a:t>
            </a:r>
            <a:r>
              <a:rPr lang="en-US" dirty="0" err="1" smtClean="0"/>
              <a:t>enum</a:t>
            </a:r>
            <a:endParaRPr lang="en-US" dirty="0"/>
          </a:p>
        </p:txBody>
      </p:sp>
      <p:sp>
        <p:nvSpPr>
          <p:cNvPr id="4" name="Rectangle 3"/>
          <p:cNvSpPr/>
          <p:nvPr/>
        </p:nvSpPr>
        <p:spPr>
          <a:xfrm>
            <a:off x="0" y="838200"/>
            <a:ext cx="6324600" cy="5909311"/>
          </a:xfrm>
          <a:prstGeom prst="rect">
            <a:avLst/>
          </a:prstGeom>
        </p:spPr>
        <p:txBody>
          <a:bodyPr wrap="square">
            <a:spAutoFit/>
          </a:bodyPr>
          <a:lstStyle/>
          <a:p>
            <a:r>
              <a:rPr lang="en-US" u="sng" dirty="0" smtClean="0"/>
              <a:t>3 Ways to declare </a:t>
            </a:r>
            <a:r>
              <a:rPr lang="en-US" u="sng" dirty="0" err="1" smtClean="0"/>
              <a:t>struct</a:t>
            </a:r>
            <a:r>
              <a:rPr lang="en-US" u="sng" dirty="0" smtClean="0"/>
              <a:t> student: </a:t>
            </a:r>
          </a:p>
          <a:p>
            <a:r>
              <a:rPr lang="en-US" dirty="0" smtClean="0"/>
              <a:t>1</a:t>
            </a:r>
            <a:r>
              <a:rPr lang="en-US" dirty="0"/>
              <a:t>. </a:t>
            </a:r>
            <a:endParaRPr lang="en-US" dirty="0" smtClean="0"/>
          </a:p>
          <a:p>
            <a:r>
              <a:rPr lang="en-US" dirty="0" err="1" smtClean="0">
                <a:solidFill>
                  <a:schemeClr val="accent6"/>
                </a:solidFill>
              </a:rPr>
              <a:t>struct</a:t>
            </a:r>
            <a:r>
              <a:rPr lang="en-US" dirty="0" smtClean="0">
                <a:solidFill>
                  <a:schemeClr val="accent6"/>
                </a:solidFill>
              </a:rPr>
              <a:t> student {</a:t>
            </a:r>
            <a:endParaRPr lang="en-US" dirty="0">
              <a:solidFill>
                <a:schemeClr val="accent6"/>
              </a:solidFill>
            </a:endParaRPr>
          </a:p>
          <a:p>
            <a:r>
              <a:rPr lang="en-US" dirty="0">
                <a:solidFill>
                  <a:schemeClr val="accent6"/>
                </a:solidFill>
              </a:rPr>
              <a:t>char </a:t>
            </a:r>
            <a:r>
              <a:rPr lang="en-US" dirty="0" err="1">
                <a:solidFill>
                  <a:schemeClr val="accent6"/>
                </a:solidFill>
              </a:rPr>
              <a:t>id_num</a:t>
            </a:r>
            <a:r>
              <a:rPr lang="en-US" dirty="0">
                <a:solidFill>
                  <a:schemeClr val="accent6"/>
                </a:solidFill>
              </a:rPr>
              <a:t>[5]</a:t>
            </a:r>
            <a:r>
              <a:rPr lang="en-US" dirty="0" smtClean="0">
                <a:solidFill>
                  <a:schemeClr val="accent6"/>
                </a:solidFill>
              </a:rPr>
              <a:t>;</a:t>
            </a:r>
            <a:endParaRPr lang="en-US" dirty="0">
              <a:solidFill>
                <a:schemeClr val="accent6"/>
              </a:solidFill>
            </a:endParaRPr>
          </a:p>
          <a:p>
            <a:r>
              <a:rPr lang="en-US" dirty="0">
                <a:solidFill>
                  <a:schemeClr val="accent6"/>
                </a:solidFill>
              </a:rPr>
              <a:t>char name[10]</a:t>
            </a:r>
            <a:r>
              <a:rPr lang="en-US" dirty="0" smtClean="0">
                <a:solidFill>
                  <a:schemeClr val="accent6"/>
                </a:solidFill>
              </a:rPr>
              <a:t>;</a:t>
            </a:r>
            <a:endParaRPr lang="en-US" dirty="0">
              <a:solidFill>
                <a:schemeClr val="accent6"/>
              </a:solidFill>
            </a:endParaRPr>
          </a:p>
          <a:p>
            <a:r>
              <a:rPr lang="en-US" dirty="0">
                <a:solidFill>
                  <a:schemeClr val="accent6"/>
                </a:solidFill>
              </a:rPr>
              <a:t>char gender</a:t>
            </a:r>
            <a:r>
              <a:rPr lang="en-US" dirty="0" smtClean="0">
                <a:solidFill>
                  <a:schemeClr val="accent6"/>
                </a:solidFill>
              </a:rPr>
              <a:t>;</a:t>
            </a:r>
            <a:endParaRPr lang="en-US" dirty="0">
              <a:solidFill>
                <a:schemeClr val="accent6"/>
              </a:solidFill>
            </a:endParaRPr>
          </a:p>
          <a:p>
            <a:r>
              <a:rPr lang="en-US" dirty="0" err="1">
                <a:solidFill>
                  <a:schemeClr val="accent6"/>
                </a:solidFill>
              </a:rPr>
              <a:t>int</a:t>
            </a:r>
            <a:r>
              <a:rPr lang="en-US" dirty="0">
                <a:solidFill>
                  <a:schemeClr val="accent6"/>
                </a:solidFill>
              </a:rPr>
              <a:t> age</a:t>
            </a:r>
            <a:r>
              <a:rPr lang="en-US" dirty="0" smtClean="0">
                <a:solidFill>
                  <a:schemeClr val="accent6"/>
                </a:solidFill>
              </a:rPr>
              <a:t>;</a:t>
            </a:r>
            <a:endParaRPr lang="en-US" dirty="0">
              <a:solidFill>
                <a:schemeClr val="accent6"/>
              </a:solidFill>
            </a:endParaRPr>
          </a:p>
          <a:p>
            <a:r>
              <a:rPr lang="en-US" dirty="0">
                <a:solidFill>
                  <a:schemeClr val="accent6"/>
                </a:solidFill>
              </a:rPr>
              <a:t>} studno_1, studno_2</a:t>
            </a:r>
            <a:r>
              <a:rPr lang="en-US" dirty="0" smtClean="0">
                <a:solidFill>
                  <a:schemeClr val="accent6"/>
                </a:solidFill>
              </a:rPr>
              <a:t>;</a:t>
            </a:r>
          </a:p>
          <a:p>
            <a:r>
              <a:rPr lang="en-US" dirty="0" smtClean="0"/>
              <a:t>2.</a:t>
            </a:r>
          </a:p>
          <a:p>
            <a:r>
              <a:rPr lang="en-US" dirty="0" err="1">
                <a:solidFill>
                  <a:schemeClr val="accent6">
                    <a:lumMod val="75000"/>
                  </a:schemeClr>
                </a:solidFill>
              </a:rPr>
              <a:t>s</a:t>
            </a:r>
            <a:r>
              <a:rPr lang="en-US" dirty="0" err="1" smtClean="0">
                <a:solidFill>
                  <a:schemeClr val="accent6">
                    <a:lumMod val="75000"/>
                  </a:schemeClr>
                </a:solidFill>
              </a:rPr>
              <a:t>truct</a:t>
            </a:r>
            <a:r>
              <a:rPr lang="en-US" dirty="0" smtClean="0">
                <a:solidFill>
                  <a:schemeClr val="accent6">
                    <a:lumMod val="75000"/>
                  </a:schemeClr>
                </a:solidFill>
              </a:rPr>
              <a:t> {  </a:t>
            </a:r>
            <a:r>
              <a:rPr lang="en-US" b="1" dirty="0" smtClean="0">
                <a:solidFill>
                  <a:schemeClr val="accent6">
                    <a:lumMod val="75000"/>
                  </a:schemeClr>
                </a:solidFill>
              </a:rPr>
              <a:t>// no tag </a:t>
            </a:r>
            <a:endParaRPr lang="en-US" b="1" dirty="0">
              <a:solidFill>
                <a:schemeClr val="accent6">
                  <a:lumMod val="75000"/>
                </a:schemeClr>
              </a:solidFill>
            </a:endParaRPr>
          </a:p>
          <a:p>
            <a:r>
              <a:rPr lang="en-US" dirty="0">
                <a:solidFill>
                  <a:schemeClr val="accent6">
                    <a:lumMod val="75000"/>
                  </a:schemeClr>
                </a:solidFill>
              </a:rPr>
              <a:t>char </a:t>
            </a:r>
            <a:r>
              <a:rPr lang="en-US" dirty="0" err="1">
                <a:solidFill>
                  <a:schemeClr val="accent6">
                    <a:lumMod val="75000"/>
                  </a:schemeClr>
                </a:solidFill>
              </a:rPr>
              <a:t>id_num</a:t>
            </a:r>
            <a:r>
              <a:rPr lang="en-US" dirty="0">
                <a:solidFill>
                  <a:schemeClr val="accent6">
                    <a:lumMod val="75000"/>
                  </a:schemeClr>
                </a:solidFill>
              </a:rPr>
              <a:t>[5];</a:t>
            </a:r>
          </a:p>
          <a:p>
            <a:r>
              <a:rPr lang="en-US" dirty="0">
                <a:solidFill>
                  <a:schemeClr val="accent6">
                    <a:lumMod val="75000"/>
                  </a:schemeClr>
                </a:solidFill>
              </a:rPr>
              <a:t>char name[10];</a:t>
            </a:r>
          </a:p>
          <a:p>
            <a:r>
              <a:rPr lang="en-US" dirty="0">
                <a:solidFill>
                  <a:schemeClr val="accent6">
                    <a:lumMod val="75000"/>
                  </a:schemeClr>
                </a:solidFill>
              </a:rPr>
              <a:t>char gender;</a:t>
            </a:r>
          </a:p>
          <a:p>
            <a:r>
              <a:rPr lang="en-US" dirty="0" err="1">
                <a:solidFill>
                  <a:schemeClr val="accent6">
                    <a:lumMod val="75000"/>
                  </a:schemeClr>
                </a:solidFill>
              </a:rPr>
              <a:t>int</a:t>
            </a:r>
            <a:r>
              <a:rPr lang="en-US" dirty="0">
                <a:solidFill>
                  <a:schemeClr val="accent6">
                    <a:lumMod val="75000"/>
                  </a:schemeClr>
                </a:solidFill>
              </a:rPr>
              <a:t> age;</a:t>
            </a:r>
          </a:p>
          <a:p>
            <a:r>
              <a:rPr lang="en-US" dirty="0">
                <a:solidFill>
                  <a:schemeClr val="accent6">
                    <a:lumMod val="75000"/>
                  </a:schemeClr>
                </a:solidFill>
              </a:rPr>
              <a:t>} studno_1, studno_2</a:t>
            </a:r>
            <a:r>
              <a:rPr lang="en-US" dirty="0" smtClean="0">
                <a:solidFill>
                  <a:schemeClr val="accent6">
                    <a:lumMod val="75000"/>
                  </a:schemeClr>
                </a:solidFill>
              </a:rPr>
              <a:t>;</a:t>
            </a:r>
          </a:p>
          <a:p>
            <a:r>
              <a:rPr lang="en-US" dirty="0"/>
              <a:t>3. </a:t>
            </a:r>
            <a:r>
              <a:rPr lang="en-US" dirty="0" err="1">
                <a:solidFill>
                  <a:schemeClr val="accent6">
                    <a:lumMod val="75000"/>
                  </a:schemeClr>
                </a:solidFill>
              </a:rPr>
              <a:t>struct</a:t>
            </a:r>
            <a:r>
              <a:rPr lang="en-US" dirty="0">
                <a:solidFill>
                  <a:schemeClr val="accent6">
                    <a:lumMod val="75000"/>
                  </a:schemeClr>
                </a:solidFill>
              </a:rPr>
              <a:t> student</a:t>
            </a:r>
            <a:r>
              <a:rPr lang="en-US" dirty="0" smtClean="0">
                <a:solidFill>
                  <a:schemeClr val="accent6">
                    <a:lumMod val="75000"/>
                  </a:schemeClr>
                </a:solidFill>
              </a:rPr>
              <a:t>{</a:t>
            </a:r>
            <a:endParaRPr lang="en-US" dirty="0">
              <a:solidFill>
                <a:schemeClr val="accent6">
                  <a:lumMod val="75000"/>
                </a:schemeClr>
              </a:solidFill>
            </a:endParaRPr>
          </a:p>
          <a:p>
            <a:r>
              <a:rPr lang="en-US" dirty="0">
                <a:solidFill>
                  <a:schemeClr val="accent6">
                    <a:lumMod val="75000"/>
                  </a:schemeClr>
                </a:solidFill>
              </a:rPr>
              <a:t>char </a:t>
            </a:r>
            <a:r>
              <a:rPr lang="en-US" dirty="0" err="1">
                <a:solidFill>
                  <a:schemeClr val="accent6">
                    <a:lumMod val="75000"/>
                  </a:schemeClr>
                </a:solidFill>
              </a:rPr>
              <a:t>id_num</a:t>
            </a:r>
            <a:r>
              <a:rPr lang="en-US" dirty="0">
                <a:solidFill>
                  <a:schemeClr val="accent6">
                    <a:lumMod val="75000"/>
                  </a:schemeClr>
                </a:solidFill>
              </a:rPr>
              <a:t>[5]</a:t>
            </a:r>
            <a:r>
              <a:rPr lang="en-US" dirty="0" smtClean="0">
                <a:solidFill>
                  <a:schemeClr val="accent6">
                    <a:lumMod val="75000"/>
                  </a:schemeClr>
                </a:solidFill>
              </a:rPr>
              <a:t>;</a:t>
            </a:r>
            <a:endParaRPr lang="en-US" dirty="0">
              <a:solidFill>
                <a:schemeClr val="accent6">
                  <a:lumMod val="75000"/>
                </a:schemeClr>
              </a:solidFill>
            </a:endParaRPr>
          </a:p>
          <a:p>
            <a:r>
              <a:rPr lang="en-US" dirty="0">
                <a:solidFill>
                  <a:schemeClr val="accent6">
                    <a:lumMod val="75000"/>
                  </a:schemeClr>
                </a:solidFill>
              </a:rPr>
              <a:t>char name[10]</a:t>
            </a:r>
            <a:r>
              <a:rPr lang="en-US" dirty="0" smtClean="0">
                <a:solidFill>
                  <a:schemeClr val="accent6">
                    <a:lumMod val="75000"/>
                  </a:schemeClr>
                </a:solidFill>
              </a:rPr>
              <a:t>;</a:t>
            </a:r>
            <a:endParaRPr lang="en-US" dirty="0">
              <a:solidFill>
                <a:schemeClr val="accent6">
                  <a:lumMod val="75000"/>
                </a:schemeClr>
              </a:solidFill>
            </a:endParaRPr>
          </a:p>
          <a:p>
            <a:r>
              <a:rPr lang="en-US" dirty="0">
                <a:solidFill>
                  <a:schemeClr val="accent6">
                    <a:lumMod val="75000"/>
                  </a:schemeClr>
                </a:solidFill>
              </a:rPr>
              <a:t>char gender</a:t>
            </a:r>
            <a:r>
              <a:rPr lang="en-US" dirty="0" smtClean="0">
                <a:solidFill>
                  <a:schemeClr val="accent6">
                    <a:lumMod val="75000"/>
                  </a:schemeClr>
                </a:solidFill>
              </a:rPr>
              <a:t>;</a:t>
            </a:r>
            <a:endParaRPr lang="en-US" dirty="0">
              <a:solidFill>
                <a:schemeClr val="accent6">
                  <a:lumMod val="75000"/>
                </a:schemeClr>
              </a:solidFill>
            </a:endParaRPr>
          </a:p>
          <a:p>
            <a:r>
              <a:rPr lang="en-US" dirty="0" err="1">
                <a:solidFill>
                  <a:schemeClr val="accent6">
                    <a:lumMod val="75000"/>
                  </a:schemeClr>
                </a:solidFill>
              </a:rPr>
              <a:t>int</a:t>
            </a:r>
            <a:r>
              <a:rPr lang="en-US" dirty="0">
                <a:solidFill>
                  <a:schemeClr val="accent6">
                    <a:lumMod val="75000"/>
                  </a:schemeClr>
                </a:solidFill>
              </a:rPr>
              <a:t> age</a:t>
            </a:r>
            <a:r>
              <a:rPr lang="en-US" dirty="0" smtClean="0">
                <a:solidFill>
                  <a:schemeClr val="accent6">
                    <a:lumMod val="75000"/>
                  </a:schemeClr>
                </a:solidFill>
              </a:rPr>
              <a:t>;</a:t>
            </a:r>
            <a:endParaRPr lang="en-US" dirty="0">
              <a:solidFill>
                <a:schemeClr val="accent6">
                  <a:lumMod val="75000"/>
                </a:schemeClr>
              </a:solidFill>
            </a:endParaRPr>
          </a:p>
          <a:p>
            <a:r>
              <a:rPr lang="en-US" dirty="0">
                <a:solidFill>
                  <a:schemeClr val="accent6">
                    <a:lumMod val="75000"/>
                  </a:schemeClr>
                </a:solidFill>
              </a:rPr>
              <a:t>};</a:t>
            </a:r>
          </a:p>
        </p:txBody>
      </p:sp>
      <p:sp>
        <p:nvSpPr>
          <p:cNvPr id="5" name="Rectangle 4"/>
          <p:cNvSpPr/>
          <p:nvPr/>
        </p:nvSpPr>
        <p:spPr>
          <a:xfrm>
            <a:off x="4419600" y="1219200"/>
            <a:ext cx="4572000" cy="1754327"/>
          </a:xfrm>
          <a:prstGeom prst="rect">
            <a:avLst/>
          </a:prstGeom>
        </p:spPr>
        <p:txBody>
          <a:bodyPr>
            <a:spAutoFit/>
          </a:bodyPr>
          <a:lstStyle/>
          <a:p>
            <a:r>
              <a:rPr lang="en-US" dirty="0"/>
              <a:t>Here, </a:t>
            </a:r>
            <a:r>
              <a:rPr lang="en-US" dirty="0" err="1"/>
              <a:t>struct</a:t>
            </a:r>
            <a:r>
              <a:rPr lang="en-US" dirty="0"/>
              <a:t> is a </a:t>
            </a:r>
            <a:r>
              <a:rPr lang="en-US" b="1" dirty="0"/>
              <a:t>keyword</a:t>
            </a:r>
            <a:r>
              <a:rPr lang="en-US" dirty="0"/>
              <a:t> that tells the compiler that a </a:t>
            </a:r>
            <a:r>
              <a:rPr lang="en-US" i="1" dirty="0"/>
              <a:t>structure template </a:t>
            </a:r>
            <a:r>
              <a:rPr lang="en-US" dirty="0"/>
              <a:t>is being declared and </a:t>
            </a:r>
            <a:r>
              <a:rPr lang="en-US" dirty="0" smtClean="0"/>
              <a:t>student </a:t>
            </a:r>
            <a:r>
              <a:rPr lang="en-US" dirty="0"/>
              <a:t>is a tag that identifies its data structure. </a:t>
            </a:r>
            <a:r>
              <a:rPr lang="en-US" u="sng" dirty="0"/>
              <a:t>Tag is not a variable; it is a label for the structure’s </a:t>
            </a:r>
            <a:r>
              <a:rPr lang="en-US" u="sng" dirty="0" smtClean="0"/>
              <a:t>template</a:t>
            </a:r>
            <a:r>
              <a:rPr lang="en-US" u="sng" dirty="0"/>
              <a:t>. </a:t>
            </a:r>
            <a:r>
              <a:rPr lang="en-US" dirty="0"/>
              <a:t>Note that there is a semicolon after the closing curly brace</a:t>
            </a:r>
          </a:p>
        </p:txBody>
      </p:sp>
      <p:sp>
        <p:nvSpPr>
          <p:cNvPr id="6" name="Rectangle 5"/>
          <p:cNvSpPr/>
          <p:nvPr/>
        </p:nvSpPr>
        <p:spPr>
          <a:xfrm>
            <a:off x="4038600" y="3581400"/>
            <a:ext cx="3498712" cy="646331"/>
          </a:xfrm>
          <a:prstGeom prst="rect">
            <a:avLst/>
          </a:prstGeom>
        </p:spPr>
        <p:txBody>
          <a:bodyPr wrap="none">
            <a:spAutoFit/>
          </a:bodyPr>
          <a:lstStyle/>
          <a:p>
            <a:r>
              <a:rPr lang="en-US" dirty="0" smtClean="0"/>
              <a:t>In the program declare as:</a:t>
            </a:r>
          </a:p>
          <a:p>
            <a:r>
              <a:rPr lang="en-US" dirty="0" err="1" smtClean="0"/>
              <a:t>struct</a:t>
            </a:r>
            <a:r>
              <a:rPr lang="en-US" dirty="0" smtClean="0"/>
              <a:t> </a:t>
            </a:r>
            <a:r>
              <a:rPr lang="en-US" dirty="0"/>
              <a:t>student studno_1, studno_2;</a:t>
            </a:r>
          </a:p>
        </p:txBody>
      </p:sp>
      <p:sp>
        <p:nvSpPr>
          <p:cNvPr id="7" name="Rectangle 6"/>
          <p:cNvSpPr/>
          <p:nvPr/>
        </p:nvSpPr>
        <p:spPr>
          <a:xfrm>
            <a:off x="3886200" y="4800600"/>
            <a:ext cx="4572000" cy="1477328"/>
          </a:xfrm>
          <a:prstGeom prst="rect">
            <a:avLst/>
          </a:prstGeom>
        </p:spPr>
        <p:txBody>
          <a:bodyPr>
            <a:spAutoFit/>
          </a:bodyPr>
          <a:lstStyle/>
          <a:p>
            <a:r>
              <a:rPr lang="en-US" dirty="0" smtClean="0"/>
              <a:t>In </a:t>
            </a:r>
            <a:r>
              <a:rPr lang="en-US" dirty="0"/>
              <a:t>(2) there is no structure tag, this </a:t>
            </a:r>
            <a:r>
              <a:rPr lang="en-US" dirty="0" smtClean="0"/>
              <a:t>means </a:t>
            </a:r>
            <a:r>
              <a:rPr lang="en-US" dirty="0"/>
              <a:t>we cannot declare structure variables of this type elsewhere in the program instead we have to </a:t>
            </a:r>
            <a:r>
              <a:rPr lang="en-US" dirty="0" smtClean="0"/>
              <a:t>use </a:t>
            </a:r>
            <a:r>
              <a:rPr lang="en-US" dirty="0"/>
              <a:t>the structure variables studno_1 and studno_2 directly.</a:t>
            </a:r>
          </a:p>
        </p:txBody>
      </p:sp>
    </p:spTree>
    <p:extLst>
      <p:ext uri="{BB962C8B-B14F-4D97-AF65-F5344CB8AC3E}">
        <p14:creationId xmlns:p14="http://schemas.microsoft.com/office/powerpoint/2010/main" val="65789555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0"/>
            <a:ext cx="4572000" cy="7201974"/>
          </a:xfrm>
          <a:prstGeom prst="rect">
            <a:avLst/>
          </a:prstGeom>
        </p:spPr>
        <p:txBody>
          <a:bodyPr>
            <a:spAutoFit/>
          </a:bodyPr>
          <a:lstStyle/>
          <a:p>
            <a:r>
              <a:rPr lang="en-US" sz="1100" dirty="0"/>
              <a:t>#include &lt;</a:t>
            </a:r>
            <a:r>
              <a:rPr lang="en-US" sz="1100" dirty="0" err="1"/>
              <a:t>iostream</a:t>
            </a:r>
            <a:r>
              <a:rPr lang="en-US" sz="1100" dirty="0"/>
              <a:t>&gt;</a:t>
            </a:r>
          </a:p>
          <a:p>
            <a:r>
              <a:rPr lang="en-US" sz="1100" dirty="0"/>
              <a:t>using namespace </a:t>
            </a:r>
            <a:r>
              <a:rPr lang="en-US" sz="1100" dirty="0" err="1"/>
              <a:t>std</a:t>
            </a:r>
            <a:r>
              <a:rPr lang="en-US" sz="1100" dirty="0"/>
              <a:t>;</a:t>
            </a:r>
          </a:p>
          <a:p>
            <a:endParaRPr lang="en-US" sz="1100" dirty="0"/>
          </a:p>
          <a:p>
            <a:r>
              <a:rPr lang="en-US" sz="1100" dirty="0"/>
              <a:t>// Count class definition </a:t>
            </a:r>
          </a:p>
          <a:p>
            <a:r>
              <a:rPr lang="en-US" sz="1100" dirty="0"/>
              <a:t>class Count </a:t>
            </a:r>
          </a:p>
          <a:p>
            <a:r>
              <a:rPr lang="en-US" sz="1100" dirty="0"/>
              <a:t>{</a:t>
            </a:r>
          </a:p>
          <a:p>
            <a:r>
              <a:rPr lang="fi-FI" sz="1100" dirty="0" smtClean="0"/>
              <a:t>   // </a:t>
            </a:r>
            <a:r>
              <a:rPr lang="fi-FI" sz="1100" dirty="0" err="1" smtClean="0"/>
              <a:t>friend</a:t>
            </a:r>
            <a:r>
              <a:rPr lang="fi-FI" sz="1100" dirty="0" smtClean="0"/>
              <a:t> </a:t>
            </a:r>
            <a:r>
              <a:rPr lang="fi-FI" sz="1100" dirty="0" err="1"/>
              <a:t>void</a:t>
            </a:r>
            <a:r>
              <a:rPr lang="fi-FI" sz="1100" dirty="0"/>
              <a:t> </a:t>
            </a:r>
            <a:r>
              <a:rPr lang="fi-FI" sz="1100" dirty="0" err="1"/>
              <a:t>setX</a:t>
            </a:r>
            <a:r>
              <a:rPr lang="fi-FI" sz="1100" dirty="0"/>
              <a:t>( Count &amp;, </a:t>
            </a:r>
            <a:r>
              <a:rPr lang="fi-FI" sz="1100" dirty="0" err="1"/>
              <a:t>int</a:t>
            </a:r>
            <a:r>
              <a:rPr lang="fi-FI" sz="1100" dirty="0"/>
              <a:t> ); // </a:t>
            </a:r>
            <a:r>
              <a:rPr lang="fi-FI" sz="1100" dirty="0" err="1"/>
              <a:t>friend</a:t>
            </a:r>
            <a:r>
              <a:rPr lang="fi-FI" sz="1100" dirty="0"/>
              <a:t> </a:t>
            </a:r>
            <a:r>
              <a:rPr lang="fi-FI" sz="1100" dirty="0" err="1"/>
              <a:t>declaration</a:t>
            </a:r>
            <a:r>
              <a:rPr lang="fi-FI" sz="1100" dirty="0"/>
              <a:t>                                                                  </a:t>
            </a:r>
          </a:p>
          <a:p>
            <a:r>
              <a:rPr lang="fi-FI" sz="1100" dirty="0"/>
              <a:t>  </a:t>
            </a:r>
            <a:r>
              <a:rPr lang="fi-FI" sz="1100" dirty="0" err="1" smtClean="0"/>
              <a:t>void</a:t>
            </a:r>
            <a:r>
              <a:rPr lang="fi-FI" sz="1100" dirty="0" smtClean="0"/>
              <a:t> </a:t>
            </a:r>
            <a:r>
              <a:rPr lang="fi-FI" sz="1100" dirty="0" err="1"/>
              <a:t>setX</a:t>
            </a:r>
            <a:r>
              <a:rPr lang="fi-FI" sz="1100" dirty="0"/>
              <a:t>( Count &amp;, </a:t>
            </a:r>
            <a:r>
              <a:rPr lang="fi-FI" sz="1100" dirty="0" err="1"/>
              <a:t>int</a:t>
            </a:r>
            <a:r>
              <a:rPr lang="fi-FI" sz="1100" dirty="0"/>
              <a:t> ); // </a:t>
            </a:r>
            <a:r>
              <a:rPr lang="fi-FI" sz="1100" dirty="0" err="1"/>
              <a:t>friend</a:t>
            </a:r>
            <a:r>
              <a:rPr lang="fi-FI" sz="1100" dirty="0"/>
              <a:t> </a:t>
            </a:r>
            <a:r>
              <a:rPr lang="fi-FI" sz="1100" dirty="0" err="1"/>
              <a:t>declaration</a:t>
            </a:r>
            <a:r>
              <a:rPr lang="fi-FI" sz="1100" dirty="0"/>
              <a:t> </a:t>
            </a:r>
            <a:endParaRPr lang="en-US" sz="1100" dirty="0"/>
          </a:p>
          <a:p>
            <a:r>
              <a:rPr lang="en-US" sz="1100" dirty="0"/>
              <a:t>public:</a:t>
            </a:r>
          </a:p>
          <a:p>
            <a:r>
              <a:rPr lang="en-US" sz="1100" dirty="0"/>
              <a:t>   // constructor</a:t>
            </a:r>
          </a:p>
          <a:p>
            <a:r>
              <a:rPr lang="en-US" sz="1100" dirty="0"/>
              <a:t>   Count() </a:t>
            </a:r>
          </a:p>
          <a:p>
            <a:r>
              <a:rPr lang="en-US" sz="1100" dirty="0"/>
              <a:t>      : x( 0 ) // initialize x to 0</a:t>
            </a:r>
          </a:p>
          <a:p>
            <a:r>
              <a:rPr lang="en-US" sz="1100" dirty="0"/>
              <a:t>   { </a:t>
            </a:r>
          </a:p>
          <a:p>
            <a:r>
              <a:rPr lang="en-US" sz="1100" dirty="0"/>
              <a:t>      // empty body</a:t>
            </a:r>
          </a:p>
          <a:p>
            <a:r>
              <a:rPr lang="en-US" sz="1100" dirty="0"/>
              <a:t>   } // end constructor Count</a:t>
            </a:r>
          </a:p>
          <a:p>
            <a:endParaRPr lang="en-US" sz="1100" dirty="0"/>
          </a:p>
          <a:p>
            <a:r>
              <a:rPr lang="en-US" sz="1100" dirty="0"/>
              <a:t>   // output x </a:t>
            </a:r>
          </a:p>
          <a:p>
            <a:r>
              <a:rPr lang="en-US" sz="1100" dirty="0"/>
              <a:t>   void print() </a:t>
            </a:r>
            <a:r>
              <a:rPr lang="en-US" sz="1100" dirty="0" err="1"/>
              <a:t>const</a:t>
            </a:r>
            <a:r>
              <a:rPr lang="en-US" sz="1100" dirty="0"/>
              <a:t>       </a:t>
            </a:r>
          </a:p>
          <a:p>
            <a:r>
              <a:rPr lang="en-US" sz="1100" dirty="0"/>
              <a:t>   { </a:t>
            </a:r>
          </a:p>
          <a:p>
            <a:r>
              <a:rPr lang="en-US" sz="1100" dirty="0"/>
              <a:t>      </a:t>
            </a:r>
            <a:r>
              <a:rPr lang="en-US" sz="1100" dirty="0" err="1"/>
              <a:t>cout</a:t>
            </a:r>
            <a:r>
              <a:rPr lang="en-US" sz="1100" dirty="0"/>
              <a:t> &lt;&lt; x &lt;&lt; </a:t>
            </a:r>
            <a:r>
              <a:rPr lang="en-US" sz="1100" dirty="0" err="1"/>
              <a:t>endl</a:t>
            </a:r>
            <a:r>
              <a:rPr lang="en-US" sz="1100" dirty="0"/>
              <a:t>; </a:t>
            </a:r>
          </a:p>
          <a:p>
            <a:r>
              <a:rPr lang="en-US" sz="1100" dirty="0"/>
              <a:t>   } // end function print</a:t>
            </a:r>
          </a:p>
          <a:p>
            <a:r>
              <a:rPr lang="en-US" sz="1100" dirty="0"/>
              <a:t>private:</a:t>
            </a:r>
          </a:p>
          <a:p>
            <a:r>
              <a:rPr lang="en-US" sz="1100" dirty="0"/>
              <a:t>   </a:t>
            </a:r>
            <a:r>
              <a:rPr lang="en-US" sz="1100" dirty="0" err="1"/>
              <a:t>int</a:t>
            </a:r>
            <a:r>
              <a:rPr lang="en-US" sz="1100" dirty="0"/>
              <a:t> x; // data member</a:t>
            </a:r>
          </a:p>
          <a:p>
            <a:r>
              <a:rPr lang="en-US" sz="1100" dirty="0"/>
              <a:t>}; // end class Count</a:t>
            </a:r>
          </a:p>
          <a:p>
            <a:endParaRPr lang="en-US" sz="1100" dirty="0"/>
          </a:p>
          <a:p>
            <a:r>
              <a:rPr lang="en-US" sz="1100" dirty="0"/>
              <a:t>// function </a:t>
            </a:r>
            <a:r>
              <a:rPr lang="en-US" sz="1100" dirty="0" err="1"/>
              <a:t>setX</a:t>
            </a:r>
            <a:r>
              <a:rPr lang="en-US" sz="1100" dirty="0"/>
              <a:t> can modify private data of Count </a:t>
            </a:r>
          </a:p>
          <a:p>
            <a:r>
              <a:rPr lang="en-US" sz="1100" dirty="0"/>
              <a:t>// because </a:t>
            </a:r>
            <a:r>
              <a:rPr lang="en-US" sz="1100" dirty="0" err="1"/>
              <a:t>setX</a:t>
            </a:r>
            <a:r>
              <a:rPr lang="en-US" sz="1100" dirty="0"/>
              <a:t> is declared as a friend of Count (line 9)</a:t>
            </a:r>
          </a:p>
          <a:p>
            <a:r>
              <a:rPr lang="en-US" sz="1100" dirty="0"/>
              <a:t>void </a:t>
            </a:r>
            <a:r>
              <a:rPr lang="en-US" sz="1100" dirty="0" err="1"/>
              <a:t>setX</a:t>
            </a:r>
            <a:r>
              <a:rPr lang="en-US" sz="1100" dirty="0"/>
              <a:t>( Count &amp;c, </a:t>
            </a:r>
            <a:r>
              <a:rPr lang="en-US" sz="1100" dirty="0" err="1"/>
              <a:t>int</a:t>
            </a:r>
            <a:r>
              <a:rPr lang="en-US" sz="1100" dirty="0"/>
              <a:t> </a:t>
            </a:r>
            <a:r>
              <a:rPr lang="en-US" sz="1100" dirty="0" err="1"/>
              <a:t>val</a:t>
            </a:r>
            <a:r>
              <a:rPr lang="en-US" sz="1100" dirty="0"/>
              <a:t> )</a:t>
            </a:r>
          </a:p>
          <a:p>
            <a:r>
              <a:rPr lang="en-US" sz="1100" dirty="0"/>
              <a:t>{</a:t>
            </a:r>
          </a:p>
          <a:p>
            <a:r>
              <a:rPr lang="en-US" sz="1100" dirty="0"/>
              <a:t>   </a:t>
            </a:r>
            <a:r>
              <a:rPr lang="en-US" sz="1100" dirty="0" err="1"/>
              <a:t>c.x</a:t>
            </a:r>
            <a:r>
              <a:rPr lang="en-US" sz="1100" dirty="0"/>
              <a:t> = </a:t>
            </a:r>
            <a:r>
              <a:rPr lang="en-US" sz="1100" dirty="0" err="1"/>
              <a:t>val</a:t>
            </a:r>
            <a:r>
              <a:rPr lang="en-US" sz="1100" dirty="0"/>
              <a:t>; // allowed because </a:t>
            </a:r>
            <a:r>
              <a:rPr lang="en-US" sz="1100" dirty="0" err="1"/>
              <a:t>setX</a:t>
            </a:r>
            <a:r>
              <a:rPr lang="en-US" sz="1100" dirty="0"/>
              <a:t> is a friend of Count</a:t>
            </a:r>
          </a:p>
          <a:p>
            <a:r>
              <a:rPr lang="en-US" sz="1100" dirty="0"/>
              <a:t>} // end function </a:t>
            </a:r>
            <a:r>
              <a:rPr lang="en-US" sz="1100" dirty="0" err="1"/>
              <a:t>setX</a:t>
            </a:r>
            <a:endParaRPr lang="en-US" sz="1100" dirty="0"/>
          </a:p>
          <a:p>
            <a:endParaRPr lang="en-US" sz="1100" dirty="0"/>
          </a:p>
          <a:p>
            <a:r>
              <a:rPr lang="en-US" sz="1100" dirty="0" err="1"/>
              <a:t>int</a:t>
            </a:r>
            <a:r>
              <a:rPr lang="en-US" sz="1100" dirty="0"/>
              <a:t> main(</a:t>
            </a:r>
            <a:r>
              <a:rPr lang="en-US" sz="1100" dirty="0" smtClean="0"/>
              <a:t>){</a:t>
            </a:r>
            <a:endParaRPr lang="en-US" sz="1100" dirty="0"/>
          </a:p>
          <a:p>
            <a:r>
              <a:rPr lang="en-US" sz="1100" dirty="0"/>
              <a:t>   Count counter; // create Count </a:t>
            </a:r>
            <a:r>
              <a:rPr lang="en-US" sz="1100" dirty="0" smtClean="0"/>
              <a:t>object</a:t>
            </a:r>
            <a:endParaRPr lang="en-US" sz="1100" dirty="0"/>
          </a:p>
          <a:p>
            <a:r>
              <a:rPr lang="en-US" sz="1100" dirty="0"/>
              <a:t>   </a:t>
            </a:r>
            <a:r>
              <a:rPr lang="en-US" sz="1100" dirty="0" err="1"/>
              <a:t>cout</a:t>
            </a:r>
            <a:r>
              <a:rPr lang="en-US" sz="1100" dirty="0"/>
              <a:t> &lt;&lt; "</a:t>
            </a:r>
            <a:r>
              <a:rPr lang="en-US" sz="1100" dirty="0" err="1"/>
              <a:t>counter.x</a:t>
            </a:r>
            <a:r>
              <a:rPr lang="en-US" sz="1100" dirty="0"/>
              <a:t> after instantiation: ";</a:t>
            </a:r>
          </a:p>
          <a:p>
            <a:r>
              <a:rPr lang="en-US" sz="1100" dirty="0"/>
              <a:t>   </a:t>
            </a:r>
            <a:r>
              <a:rPr lang="en-US" sz="1100" dirty="0" err="1"/>
              <a:t>counter.print</a:t>
            </a:r>
            <a:r>
              <a:rPr lang="en-US" sz="1100" dirty="0"/>
              <a:t>();</a:t>
            </a:r>
          </a:p>
          <a:p>
            <a:endParaRPr lang="en-US" sz="1100" dirty="0"/>
          </a:p>
          <a:p>
            <a:r>
              <a:rPr lang="en-US" sz="1100" dirty="0"/>
              <a:t>   </a:t>
            </a:r>
            <a:r>
              <a:rPr lang="en-US" sz="1100" dirty="0" err="1"/>
              <a:t>setX</a:t>
            </a:r>
            <a:r>
              <a:rPr lang="en-US" sz="1100" dirty="0"/>
              <a:t>( counter, 8 ); // set x using a friend function</a:t>
            </a:r>
          </a:p>
          <a:p>
            <a:r>
              <a:rPr lang="en-US" sz="1100" dirty="0"/>
              <a:t>   </a:t>
            </a:r>
            <a:r>
              <a:rPr lang="en-US" sz="1100" dirty="0" err="1"/>
              <a:t>cout</a:t>
            </a:r>
            <a:r>
              <a:rPr lang="en-US" sz="1100" dirty="0"/>
              <a:t> &lt;&lt; "</a:t>
            </a:r>
            <a:r>
              <a:rPr lang="en-US" sz="1100" dirty="0" err="1"/>
              <a:t>counter.x</a:t>
            </a:r>
            <a:r>
              <a:rPr lang="en-US" sz="1100" dirty="0"/>
              <a:t> after call to </a:t>
            </a:r>
            <a:r>
              <a:rPr lang="en-US" sz="1100" dirty="0" err="1"/>
              <a:t>setX</a:t>
            </a:r>
            <a:r>
              <a:rPr lang="en-US" sz="1100" dirty="0"/>
              <a:t> friend function: ";</a:t>
            </a:r>
          </a:p>
          <a:p>
            <a:r>
              <a:rPr lang="en-US" sz="1100" dirty="0"/>
              <a:t>   </a:t>
            </a:r>
            <a:r>
              <a:rPr lang="en-US" sz="1100" dirty="0" err="1"/>
              <a:t>counter.print</a:t>
            </a:r>
            <a:r>
              <a:rPr lang="en-US" sz="1100" dirty="0"/>
              <a:t>();</a:t>
            </a:r>
          </a:p>
          <a:p>
            <a:r>
              <a:rPr lang="en-US" sz="1100" dirty="0"/>
              <a:t>} // end main</a:t>
            </a:r>
          </a:p>
        </p:txBody>
      </p:sp>
      <p:sp>
        <p:nvSpPr>
          <p:cNvPr id="6" name="Title 1"/>
          <p:cNvSpPr>
            <a:spLocks noGrp="1"/>
          </p:cNvSpPr>
          <p:nvPr>
            <p:ph type="title"/>
          </p:nvPr>
        </p:nvSpPr>
        <p:spPr>
          <a:xfrm>
            <a:off x="5029200" y="2362200"/>
            <a:ext cx="3962400" cy="655320"/>
          </a:xfrm>
        </p:spPr>
        <p:txBody>
          <a:bodyPr>
            <a:normAutofit fontScale="90000"/>
          </a:bodyPr>
          <a:lstStyle/>
          <a:p>
            <a:r>
              <a:rPr lang="en-US" dirty="0" smtClean="0"/>
              <a:t>This is the copy-paste-able source code for using friends to access private parts</a:t>
            </a:r>
            <a:endParaRPr lang="en-US" dirty="0"/>
          </a:p>
        </p:txBody>
      </p:sp>
    </p:spTree>
    <p:extLst>
      <p:ext uri="{BB962C8B-B14F-4D97-AF65-F5344CB8AC3E}">
        <p14:creationId xmlns:p14="http://schemas.microsoft.com/office/powerpoint/2010/main" val="328178150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2400" y="2000071"/>
            <a:ext cx="4572000" cy="1200329"/>
          </a:xfrm>
          <a:prstGeom prst="rect">
            <a:avLst/>
          </a:prstGeom>
        </p:spPr>
        <p:txBody>
          <a:bodyPr>
            <a:spAutoFit/>
          </a:bodyPr>
          <a:lstStyle/>
          <a:p>
            <a:r>
              <a:rPr lang="en-US" dirty="0"/>
              <a:t>$ g++ </a:t>
            </a:r>
            <a:r>
              <a:rPr lang="en-US" dirty="0" err="1"/>
              <a:t>friend.cpp</a:t>
            </a:r>
            <a:r>
              <a:rPr lang="en-US" dirty="0"/>
              <a:t> -o </a:t>
            </a:r>
            <a:r>
              <a:rPr lang="en-US" dirty="0" err="1"/>
              <a:t>friendcpp</a:t>
            </a:r>
            <a:r>
              <a:rPr lang="en-US" dirty="0"/>
              <a:t> </a:t>
            </a:r>
          </a:p>
          <a:p>
            <a:r>
              <a:rPr lang="en-US" dirty="0" err="1"/>
              <a:t>friend.cpp</a:t>
            </a:r>
            <a:r>
              <a:rPr lang="en-US" dirty="0"/>
              <a:t>: In function ‘void </a:t>
            </a:r>
            <a:r>
              <a:rPr lang="en-US" dirty="0" err="1"/>
              <a:t>setX</a:t>
            </a:r>
            <a:r>
              <a:rPr lang="en-US" dirty="0"/>
              <a:t>(Count&amp;, </a:t>
            </a:r>
            <a:r>
              <a:rPr lang="en-US" dirty="0" err="1"/>
              <a:t>int</a:t>
            </a:r>
            <a:r>
              <a:rPr lang="en-US" dirty="0"/>
              <a:t>)’:</a:t>
            </a:r>
          </a:p>
          <a:p>
            <a:r>
              <a:rPr lang="en-US" dirty="0"/>
              <a:t>friend.cpp:25: error: ‘</a:t>
            </a:r>
            <a:r>
              <a:rPr lang="en-US" dirty="0" err="1"/>
              <a:t>int</a:t>
            </a:r>
            <a:r>
              <a:rPr lang="en-US" dirty="0"/>
              <a:t> Count::x’ is private</a:t>
            </a:r>
          </a:p>
          <a:p>
            <a:r>
              <a:rPr lang="en-US" dirty="0"/>
              <a:t>friend.cpp:32: error: within this context</a:t>
            </a:r>
          </a:p>
        </p:txBody>
      </p:sp>
      <p:pic>
        <p:nvPicPr>
          <p:cNvPr id="5" name="Picture 4"/>
          <p:cNvPicPr>
            <a:picLocks noChangeAspect="1"/>
          </p:cNvPicPr>
          <p:nvPr/>
        </p:nvPicPr>
        <p:blipFill>
          <a:blip r:embed="rId2"/>
          <a:stretch>
            <a:fillRect/>
          </a:stretch>
        </p:blipFill>
        <p:spPr>
          <a:xfrm>
            <a:off x="3352800" y="3581399"/>
            <a:ext cx="5410200" cy="1553441"/>
          </a:xfrm>
          <a:prstGeom prst="rect">
            <a:avLst/>
          </a:prstGeom>
        </p:spPr>
      </p:pic>
      <p:sp>
        <p:nvSpPr>
          <p:cNvPr id="6" name="Rectangle 5"/>
          <p:cNvSpPr/>
          <p:nvPr/>
        </p:nvSpPr>
        <p:spPr>
          <a:xfrm>
            <a:off x="4038600" y="5228272"/>
            <a:ext cx="4572000" cy="1477328"/>
          </a:xfrm>
          <a:prstGeom prst="rect">
            <a:avLst/>
          </a:prstGeom>
        </p:spPr>
        <p:txBody>
          <a:bodyPr>
            <a:spAutoFit/>
          </a:bodyPr>
          <a:lstStyle/>
          <a:p>
            <a:r>
              <a:rPr lang="en-US" dirty="0"/>
              <a:t>$ g++ </a:t>
            </a:r>
            <a:r>
              <a:rPr lang="en-US" dirty="0" err="1"/>
              <a:t>friend.cpp</a:t>
            </a:r>
            <a:r>
              <a:rPr lang="en-US" dirty="0"/>
              <a:t> -o </a:t>
            </a:r>
            <a:r>
              <a:rPr lang="en-US" dirty="0" err="1"/>
              <a:t>friendcpp</a:t>
            </a:r>
            <a:r>
              <a:rPr lang="en-US" dirty="0"/>
              <a:t> </a:t>
            </a:r>
          </a:p>
          <a:p>
            <a:r>
              <a:rPr lang="en-US" dirty="0" err="1"/>
              <a:t>Russells-MacBook-Pro:TurbineWarnerBros</a:t>
            </a:r>
            <a:r>
              <a:rPr lang="en-US" dirty="0"/>
              <a:t> </a:t>
            </a:r>
            <a:r>
              <a:rPr lang="en-US" dirty="0" err="1"/>
              <a:t>russell</a:t>
            </a:r>
            <a:r>
              <a:rPr lang="en-US" dirty="0"/>
              <a:t>$ ./</a:t>
            </a:r>
            <a:r>
              <a:rPr lang="en-US" dirty="0" err="1"/>
              <a:t>friendcpp</a:t>
            </a:r>
            <a:r>
              <a:rPr lang="en-US" dirty="0"/>
              <a:t> </a:t>
            </a:r>
          </a:p>
          <a:p>
            <a:r>
              <a:rPr lang="en-US" dirty="0" err="1"/>
              <a:t>counter.x</a:t>
            </a:r>
            <a:r>
              <a:rPr lang="en-US" dirty="0"/>
              <a:t> after instantiation: 0</a:t>
            </a:r>
          </a:p>
          <a:p>
            <a:r>
              <a:rPr lang="en-US" dirty="0" err="1"/>
              <a:t>counter.x</a:t>
            </a:r>
            <a:r>
              <a:rPr lang="en-US" dirty="0"/>
              <a:t> after call to </a:t>
            </a:r>
            <a:r>
              <a:rPr lang="en-US" dirty="0" err="1"/>
              <a:t>setX</a:t>
            </a:r>
            <a:r>
              <a:rPr lang="en-US" dirty="0"/>
              <a:t> friend function: 8</a:t>
            </a:r>
          </a:p>
        </p:txBody>
      </p:sp>
      <p:pic>
        <p:nvPicPr>
          <p:cNvPr id="7" name="Picture 6"/>
          <p:cNvPicPr>
            <a:picLocks noChangeAspect="1"/>
          </p:cNvPicPr>
          <p:nvPr/>
        </p:nvPicPr>
        <p:blipFill>
          <a:blip r:embed="rId3"/>
          <a:stretch>
            <a:fillRect/>
          </a:stretch>
        </p:blipFill>
        <p:spPr>
          <a:xfrm>
            <a:off x="3352799" y="304800"/>
            <a:ext cx="5410201" cy="1447800"/>
          </a:xfrm>
          <a:prstGeom prst="rect">
            <a:avLst/>
          </a:prstGeom>
        </p:spPr>
      </p:pic>
      <p:sp>
        <p:nvSpPr>
          <p:cNvPr id="9" name="Title 1"/>
          <p:cNvSpPr txBox="1">
            <a:spLocks/>
          </p:cNvSpPr>
          <p:nvPr/>
        </p:nvSpPr>
        <p:spPr>
          <a:xfrm>
            <a:off x="76200" y="628471"/>
            <a:ext cx="3200400" cy="1143000"/>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Without </a:t>
            </a:r>
            <a:r>
              <a:rPr lang="en-US" i="1" dirty="0" smtClean="0"/>
              <a:t>friend </a:t>
            </a:r>
            <a:r>
              <a:rPr lang="en-US" dirty="0" smtClean="0"/>
              <a:t>– compiler error</a:t>
            </a:r>
            <a:endParaRPr lang="en-US" i="1" dirty="0"/>
          </a:p>
        </p:txBody>
      </p:sp>
      <p:sp>
        <p:nvSpPr>
          <p:cNvPr id="11" name="Title 1"/>
          <p:cNvSpPr txBox="1">
            <a:spLocks/>
          </p:cNvSpPr>
          <p:nvPr/>
        </p:nvSpPr>
        <p:spPr>
          <a:xfrm>
            <a:off x="76200" y="3628072"/>
            <a:ext cx="32004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With </a:t>
            </a:r>
            <a:r>
              <a:rPr lang="en-US" i="1" dirty="0" smtClean="0"/>
              <a:t>friend</a:t>
            </a:r>
            <a:endParaRPr lang="en-US" i="1" dirty="0"/>
          </a:p>
        </p:txBody>
      </p:sp>
    </p:spTree>
    <p:extLst>
      <p:ext uri="{BB962C8B-B14F-4D97-AF65-F5344CB8AC3E}">
        <p14:creationId xmlns:p14="http://schemas.microsoft.com/office/powerpoint/2010/main" val="75395797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Protected</a:t>
            </a:r>
            <a:r>
              <a:rPr lang="en-US" dirty="0" smtClean="0"/>
              <a:t> base-class data can be accessed from derived classes</a:t>
            </a:r>
            <a:endParaRPr lang="en-US" dirty="0"/>
          </a:p>
        </p:txBody>
      </p:sp>
      <p:pic>
        <p:nvPicPr>
          <p:cNvPr id="4" name="Picture 3"/>
          <p:cNvPicPr>
            <a:picLocks noChangeAspect="1"/>
          </p:cNvPicPr>
          <p:nvPr/>
        </p:nvPicPr>
        <p:blipFill>
          <a:blip r:embed="rId2"/>
          <a:stretch>
            <a:fillRect/>
          </a:stretch>
        </p:blipFill>
        <p:spPr>
          <a:xfrm>
            <a:off x="152400" y="2209800"/>
            <a:ext cx="8259618" cy="1854200"/>
          </a:xfrm>
          <a:prstGeom prst="rect">
            <a:avLst/>
          </a:prstGeom>
        </p:spPr>
      </p:pic>
      <p:sp>
        <p:nvSpPr>
          <p:cNvPr id="5" name="Rectangle 4"/>
          <p:cNvSpPr/>
          <p:nvPr/>
        </p:nvSpPr>
        <p:spPr>
          <a:xfrm>
            <a:off x="76200" y="2057400"/>
            <a:ext cx="13716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6" name="Rectangle 5"/>
          <p:cNvSpPr/>
          <p:nvPr/>
        </p:nvSpPr>
        <p:spPr>
          <a:xfrm>
            <a:off x="6553200" y="2057400"/>
            <a:ext cx="13716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7312931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 y="304800"/>
            <a:ext cx="4356100" cy="1676400"/>
          </a:xfrm>
          <a:prstGeom prst="rect">
            <a:avLst/>
          </a:prstGeom>
        </p:spPr>
      </p:pic>
      <p:pic>
        <p:nvPicPr>
          <p:cNvPr id="5" name="Picture 4"/>
          <p:cNvPicPr>
            <a:picLocks noChangeAspect="1"/>
          </p:cNvPicPr>
          <p:nvPr/>
        </p:nvPicPr>
        <p:blipFill>
          <a:blip r:embed="rId3"/>
          <a:stretch>
            <a:fillRect/>
          </a:stretch>
        </p:blipFill>
        <p:spPr>
          <a:xfrm>
            <a:off x="3924300" y="1600200"/>
            <a:ext cx="5143500" cy="762000"/>
          </a:xfrm>
          <a:prstGeom prst="rect">
            <a:avLst/>
          </a:prstGeom>
        </p:spPr>
      </p:pic>
      <p:pic>
        <p:nvPicPr>
          <p:cNvPr id="6" name="Picture 5"/>
          <p:cNvPicPr>
            <a:picLocks noChangeAspect="1"/>
          </p:cNvPicPr>
          <p:nvPr/>
        </p:nvPicPr>
        <p:blipFill>
          <a:blip r:embed="rId4"/>
          <a:stretch>
            <a:fillRect/>
          </a:stretch>
        </p:blipFill>
        <p:spPr>
          <a:xfrm>
            <a:off x="3962400" y="2286000"/>
            <a:ext cx="5181600" cy="771728"/>
          </a:xfrm>
          <a:prstGeom prst="rect">
            <a:avLst/>
          </a:prstGeom>
        </p:spPr>
      </p:pic>
      <p:sp>
        <p:nvSpPr>
          <p:cNvPr id="7" name="TextBox 6"/>
          <p:cNvSpPr txBox="1"/>
          <p:nvPr/>
        </p:nvSpPr>
        <p:spPr>
          <a:xfrm>
            <a:off x="4495800" y="228600"/>
            <a:ext cx="4405022" cy="369332"/>
          </a:xfrm>
          <a:prstGeom prst="rect">
            <a:avLst/>
          </a:prstGeom>
          <a:noFill/>
        </p:spPr>
        <p:txBody>
          <a:bodyPr wrap="none" rtlCol="0">
            <a:spAutoFit/>
          </a:bodyPr>
          <a:lstStyle/>
          <a:p>
            <a:r>
              <a:rPr lang="en-US" dirty="0" smtClean="0"/>
              <a:t>Member initializer list, separated by commas</a:t>
            </a:r>
            <a:endParaRPr lang="en-US" dirty="0"/>
          </a:p>
        </p:txBody>
      </p:sp>
      <p:pic>
        <p:nvPicPr>
          <p:cNvPr id="9" name="Picture 8"/>
          <p:cNvPicPr>
            <a:picLocks noChangeAspect="1"/>
          </p:cNvPicPr>
          <p:nvPr/>
        </p:nvPicPr>
        <p:blipFill>
          <a:blip r:embed="rId5"/>
          <a:stretch>
            <a:fillRect/>
          </a:stretch>
        </p:blipFill>
        <p:spPr>
          <a:xfrm>
            <a:off x="28439" y="2895600"/>
            <a:ext cx="4635500" cy="1803400"/>
          </a:xfrm>
          <a:prstGeom prst="rect">
            <a:avLst/>
          </a:prstGeom>
        </p:spPr>
      </p:pic>
      <p:sp>
        <p:nvSpPr>
          <p:cNvPr id="10" name="TextBox 9"/>
          <p:cNvSpPr txBox="1"/>
          <p:nvPr/>
        </p:nvSpPr>
        <p:spPr>
          <a:xfrm>
            <a:off x="6003928" y="3048000"/>
            <a:ext cx="3063872" cy="369332"/>
          </a:xfrm>
          <a:prstGeom prst="rect">
            <a:avLst/>
          </a:prstGeom>
          <a:noFill/>
        </p:spPr>
        <p:txBody>
          <a:bodyPr wrap="none" rtlCol="0">
            <a:spAutoFit/>
          </a:bodyPr>
          <a:lstStyle/>
          <a:p>
            <a:r>
              <a:rPr lang="en-US" dirty="0" smtClean="0"/>
              <a:t>Default and copy constructors</a:t>
            </a:r>
            <a:endParaRPr lang="en-US" dirty="0"/>
          </a:p>
        </p:txBody>
      </p:sp>
      <p:pic>
        <p:nvPicPr>
          <p:cNvPr id="11" name="Picture 10"/>
          <p:cNvPicPr>
            <a:picLocks noChangeAspect="1"/>
          </p:cNvPicPr>
          <p:nvPr/>
        </p:nvPicPr>
        <p:blipFill>
          <a:blip r:embed="rId6"/>
          <a:stretch>
            <a:fillRect/>
          </a:stretch>
        </p:blipFill>
        <p:spPr>
          <a:xfrm>
            <a:off x="762000" y="4724400"/>
            <a:ext cx="4432300" cy="2070100"/>
          </a:xfrm>
          <a:prstGeom prst="rect">
            <a:avLst/>
          </a:prstGeom>
        </p:spPr>
      </p:pic>
      <p:sp>
        <p:nvSpPr>
          <p:cNvPr id="2" name="Rectangle 1"/>
          <p:cNvSpPr/>
          <p:nvPr/>
        </p:nvSpPr>
        <p:spPr>
          <a:xfrm>
            <a:off x="4572000" y="3534013"/>
            <a:ext cx="4572000" cy="3323987"/>
          </a:xfrm>
          <a:prstGeom prst="rect">
            <a:avLst/>
          </a:prstGeom>
        </p:spPr>
        <p:txBody>
          <a:bodyPr>
            <a:spAutoFit/>
          </a:bodyPr>
          <a:lstStyle/>
          <a:p>
            <a:pPr algn="r"/>
            <a:r>
              <a:rPr lang="en-US" sz="1400" dirty="0"/>
              <a:t>A copy constructor is a special constructor in the C++ programming language for creating a new object as a copy of an existing object. The first argument of such a constructor is a reference to an object of the same type as is being constructed (</a:t>
            </a:r>
            <a:r>
              <a:rPr lang="en-US" sz="1400" dirty="0" err="1"/>
              <a:t>const</a:t>
            </a:r>
            <a:r>
              <a:rPr lang="en-US" sz="1400" dirty="0"/>
              <a:t> or non-</a:t>
            </a:r>
            <a:r>
              <a:rPr lang="en-US" sz="1400" dirty="0" err="1"/>
              <a:t>const</a:t>
            </a:r>
            <a:r>
              <a:rPr lang="en-US" sz="1400" dirty="0"/>
              <a:t>), which might be followed by parameters of any type (all having default values).</a:t>
            </a:r>
          </a:p>
          <a:p>
            <a:pPr algn="r"/>
            <a:endParaRPr lang="en-US" sz="1400" dirty="0"/>
          </a:p>
          <a:p>
            <a:pPr algn="r"/>
            <a:r>
              <a:rPr lang="en-US" sz="1400" dirty="0"/>
              <a:t>Normally the compiler automatically creates a copy constructor for each class (known as a default copy constructor) but for special cases the programmer creates the copy constructor, known as a user-defined copy constructor. In such cases, the compiler does not create one. Hence, there is always one copy constructor that is either defined by the user or by the system.</a:t>
            </a:r>
          </a:p>
        </p:txBody>
      </p:sp>
    </p:spTree>
    <p:extLst>
      <p:ext uri="{BB962C8B-B14F-4D97-AF65-F5344CB8AC3E}">
        <p14:creationId xmlns:p14="http://schemas.microsoft.com/office/powerpoint/2010/main" val="354608586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t>Let’s do an example with a constructor and destructor, these are quite common</a:t>
            </a:r>
            <a:endParaRPr lang="en-US" dirty="0"/>
          </a:p>
        </p:txBody>
      </p:sp>
      <p:pic>
        <p:nvPicPr>
          <p:cNvPr id="4" name="Picture 3"/>
          <p:cNvPicPr>
            <a:picLocks noChangeAspect="1"/>
          </p:cNvPicPr>
          <p:nvPr/>
        </p:nvPicPr>
        <p:blipFill rotWithShape="1">
          <a:blip r:embed="rId2"/>
          <a:srcRect t="9548" b="10452"/>
          <a:stretch/>
        </p:blipFill>
        <p:spPr>
          <a:xfrm>
            <a:off x="0" y="2590800"/>
            <a:ext cx="5791200" cy="2766116"/>
          </a:xfrm>
          <a:prstGeom prst="rect">
            <a:avLst/>
          </a:prstGeom>
        </p:spPr>
      </p:pic>
      <p:pic>
        <p:nvPicPr>
          <p:cNvPr id="5" name="Picture 4"/>
          <p:cNvPicPr>
            <a:picLocks noChangeAspect="1"/>
          </p:cNvPicPr>
          <p:nvPr/>
        </p:nvPicPr>
        <p:blipFill rotWithShape="1">
          <a:blip r:embed="rId3"/>
          <a:srcRect t="13333" b="15724"/>
          <a:stretch/>
        </p:blipFill>
        <p:spPr>
          <a:xfrm>
            <a:off x="4114800" y="2438400"/>
            <a:ext cx="5143500" cy="1432560"/>
          </a:xfrm>
          <a:prstGeom prst="rect">
            <a:avLst/>
          </a:prstGeom>
        </p:spPr>
      </p:pic>
      <p:pic>
        <p:nvPicPr>
          <p:cNvPr id="6" name="Picture 5"/>
          <p:cNvPicPr>
            <a:picLocks noChangeAspect="1"/>
          </p:cNvPicPr>
          <p:nvPr/>
        </p:nvPicPr>
        <p:blipFill>
          <a:blip r:embed="rId4"/>
          <a:stretch>
            <a:fillRect/>
          </a:stretch>
        </p:blipFill>
        <p:spPr>
          <a:xfrm>
            <a:off x="4267200" y="3810000"/>
            <a:ext cx="4445000" cy="1739900"/>
          </a:xfrm>
          <a:prstGeom prst="rect">
            <a:avLst/>
          </a:prstGeom>
        </p:spPr>
      </p:pic>
    </p:spTree>
    <p:extLst>
      <p:ext uri="{BB962C8B-B14F-4D97-AF65-F5344CB8AC3E}">
        <p14:creationId xmlns:p14="http://schemas.microsoft.com/office/powerpoint/2010/main" val="148766402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1772"/>
          <a:stretch/>
        </p:blipFill>
        <p:spPr>
          <a:xfrm>
            <a:off x="152400" y="152400"/>
            <a:ext cx="4864100" cy="1696580"/>
          </a:xfrm>
          <a:prstGeom prst="rect">
            <a:avLst/>
          </a:prstGeom>
        </p:spPr>
      </p:pic>
      <p:pic>
        <p:nvPicPr>
          <p:cNvPr id="6" name="Picture 5"/>
          <p:cNvPicPr>
            <a:picLocks noChangeAspect="1"/>
          </p:cNvPicPr>
          <p:nvPr/>
        </p:nvPicPr>
        <p:blipFill rotWithShape="1">
          <a:blip r:embed="rId3"/>
          <a:srcRect b="57816"/>
          <a:stretch/>
        </p:blipFill>
        <p:spPr>
          <a:xfrm>
            <a:off x="28439" y="1828800"/>
            <a:ext cx="5181600" cy="2480465"/>
          </a:xfrm>
          <a:prstGeom prst="rect">
            <a:avLst/>
          </a:prstGeom>
        </p:spPr>
      </p:pic>
      <p:pic>
        <p:nvPicPr>
          <p:cNvPr id="7" name="Picture 6"/>
          <p:cNvPicPr>
            <a:picLocks noChangeAspect="1"/>
          </p:cNvPicPr>
          <p:nvPr/>
        </p:nvPicPr>
        <p:blipFill rotWithShape="1">
          <a:blip r:embed="rId3"/>
          <a:srcRect t="42564" r="15454"/>
          <a:stretch/>
        </p:blipFill>
        <p:spPr>
          <a:xfrm>
            <a:off x="4648200" y="3352800"/>
            <a:ext cx="4380843" cy="3377301"/>
          </a:xfrm>
          <a:prstGeom prst="rect">
            <a:avLst/>
          </a:prstGeom>
        </p:spPr>
      </p:pic>
    </p:spTree>
    <p:extLst>
      <p:ext uri="{BB962C8B-B14F-4D97-AF65-F5344CB8AC3E}">
        <p14:creationId xmlns:p14="http://schemas.microsoft.com/office/powerpoint/2010/main" val="64126066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48200" y="609600"/>
            <a:ext cx="3962400" cy="655320"/>
          </a:xfrm>
        </p:spPr>
        <p:txBody>
          <a:bodyPr>
            <a:normAutofit fontScale="90000"/>
          </a:bodyPr>
          <a:lstStyle/>
          <a:p>
            <a:r>
              <a:rPr lang="en-US" dirty="0" smtClean="0"/>
              <a:t>This is the copy-paste-able source code</a:t>
            </a:r>
            <a:endParaRPr lang="en-US" dirty="0"/>
          </a:p>
        </p:txBody>
      </p:sp>
      <p:sp>
        <p:nvSpPr>
          <p:cNvPr id="5" name="Rectangle 4"/>
          <p:cNvSpPr/>
          <p:nvPr/>
        </p:nvSpPr>
        <p:spPr>
          <a:xfrm>
            <a:off x="0" y="381"/>
            <a:ext cx="4572000" cy="2723823"/>
          </a:xfrm>
          <a:prstGeom prst="rect">
            <a:avLst/>
          </a:prstGeom>
        </p:spPr>
        <p:txBody>
          <a:bodyPr>
            <a:spAutoFit/>
          </a:bodyPr>
          <a:lstStyle/>
          <a:p>
            <a:r>
              <a:rPr lang="en-US" sz="900" dirty="0"/>
              <a:t>// </a:t>
            </a:r>
            <a:r>
              <a:rPr lang="en-US" sz="900" dirty="0" err="1"/>
              <a:t>CreateAndDestroy</a:t>
            </a:r>
            <a:r>
              <a:rPr lang="en-US" sz="900" dirty="0"/>
              <a:t> class definition.</a:t>
            </a:r>
          </a:p>
          <a:p>
            <a:r>
              <a:rPr lang="en-US" sz="900" dirty="0"/>
              <a:t>// Member functions defined in </a:t>
            </a:r>
            <a:r>
              <a:rPr lang="en-US" sz="900" dirty="0" err="1"/>
              <a:t>CreateAndDestroy.cpp</a:t>
            </a:r>
            <a:r>
              <a:rPr lang="en-US" sz="900" dirty="0"/>
              <a:t>.</a:t>
            </a:r>
          </a:p>
          <a:p>
            <a:r>
              <a:rPr lang="en-US" sz="900" dirty="0"/>
              <a:t>#include &lt;string&gt;</a:t>
            </a:r>
          </a:p>
          <a:p>
            <a:r>
              <a:rPr lang="en-US" sz="900" dirty="0"/>
              <a:t>using namespace </a:t>
            </a:r>
            <a:r>
              <a:rPr lang="en-US" sz="900" dirty="0" err="1"/>
              <a:t>std</a:t>
            </a:r>
            <a:r>
              <a:rPr lang="en-US" sz="900" dirty="0"/>
              <a:t>;</a:t>
            </a:r>
          </a:p>
          <a:p>
            <a:endParaRPr lang="en-US" sz="900" dirty="0"/>
          </a:p>
          <a:p>
            <a:r>
              <a:rPr lang="en-US" sz="900" dirty="0"/>
              <a:t>#</a:t>
            </a:r>
            <a:r>
              <a:rPr lang="en-US" sz="900" dirty="0" err="1"/>
              <a:t>ifndef</a:t>
            </a:r>
            <a:r>
              <a:rPr lang="en-US" sz="900" dirty="0"/>
              <a:t> CREATE_H</a:t>
            </a:r>
          </a:p>
          <a:p>
            <a:r>
              <a:rPr lang="en-US" sz="900" dirty="0"/>
              <a:t>#define CREATE_H</a:t>
            </a:r>
          </a:p>
          <a:p>
            <a:endParaRPr lang="en-US" sz="900" dirty="0"/>
          </a:p>
          <a:p>
            <a:r>
              <a:rPr lang="en-US" sz="900" dirty="0"/>
              <a:t>class </a:t>
            </a:r>
            <a:r>
              <a:rPr lang="en-US" sz="900" dirty="0" err="1"/>
              <a:t>CreateAndDestroy</a:t>
            </a:r>
            <a:r>
              <a:rPr lang="en-US" sz="900" dirty="0"/>
              <a:t> </a:t>
            </a:r>
          </a:p>
          <a:p>
            <a:r>
              <a:rPr lang="en-US" sz="900" dirty="0"/>
              <a:t>{</a:t>
            </a:r>
          </a:p>
          <a:p>
            <a:r>
              <a:rPr lang="en-US" sz="900" dirty="0"/>
              <a:t>public:</a:t>
            </a:r>
          </a:p>
          <a:p>
            <a:r>
              <a:rPr lang="en-US" sz="900" dirty="0"/>
              <a:t>   </a:t>
            </a:r>
            <a:r>
              <a:rPr lang="en-US" sz="900" dirty="0" err="1"/>
              <a:t>CreateAndDestroy</a:t>
            </a:r>
            <a:r>
              <a:rPr lang="en-US" sz="900" dirty="0"/>
              <a:t>( </a:t>
            </a:r>
            <a:r>
              <a:rPr lang="en-US" sz="900" dirty="0" err="1"/>
              <a:t>int</a:t>
            </a:r>
            <a:r>
              <a:rPr lang="en-US" sz="900" dirty="0"/>
              <a:t>, string ); // constructor</a:t>
            </a:r>
          </a:p>
          <a:p>
            <a:r>
              <a:rPr lang="en-US" sz="900" dirty="0"/>
              <a:t>   ~</a:t>
            </a:r>
            <a:r>
              <a:rPr lang="en-US" sz="900" dirty="0" err="1"/>
              <a:t>CreateAndDestroy</a:t>
            </a:r>
            <a:r>
              <a:rPr lang="en-US" sz="900" dirty="0"/>
              <a:t>(); // destructor</a:t>
            </a:r>
          </a:p>
          <a:p>
            <a:r>
              <a:rPr lang="en-US" sz="900" dirty="0"/>
              <a:t>private:</a:t>
            </a:r>
          </a:p>
          <a:p>
            <a:r>
              <a:rPr lang="en-US" sz="900" dirty="0"/>
              <a:t>   </a:t>
            </a:r>
            <a:r>
              <a:rPr lang="en-US" sz="900" dirty="0" err="1"/>
              <a:t>int</a:t>
            </a:r>
            <a:r>
              <a:rPr lang="en-US" sz="900" dirty="0"/>
              <a:t> </a:t>
            </a:r>
            <a:r>
              <a:rPr lang="en-US" sz="900" dirty="0" err="1"/>
              <a:t>objectID</a:t>
            </a:r>
            <a:r>
              <a:rPr lang="en-US" sz="900" dirty="0"/>
              <a:t>; // ID number for object</a:t>
            </a:r>
          </a:p>
          <a:p>
            <a:r>
              <a:rPr lang="en-US" sz="900" dirty="0"/>
              <a:t>   string message; // message describing object</a:t>
            </a:r>
          </a:p>
          <a:p>
            <a:r>
              <a:rPr lang="en-US" sz="900" dirty="0"/>
              <a:t>}; // end class </a:t>
            </a:r>
            <a:r>
              <a:rPr lang="en-US" sz="900" dirty="0" err="1"/>
              <a:t>CreateAndDestroy</a:t>
            </a:r>
            <a:endParaRPr lang="en-US" sz="900" dirty="0"/>
          </a:p>
          <a:p>
            <a:endParaRPr lang="en-US" sz="900" dirty="0"/>
          </a:p>
          <a:p>
            <a:r>
              <a:rPr lang="en-US" sz="900" dirty="0"/>
              <a:t>#</a:t>
            </a:r>
            <a:r>
              <a:rPr lang="en-US" sz="900" dirty="0" err="1"/>
              <a:t>endif</a:t>
            </a:r>
            <a:endParaRPr lang="en-US" sz="900" dirty="0"/>
          </a:p>
        </p:txBody>
      </p:sp>
      <p:sp>
        <p:nvSpPr>
          <p:cNvPr id="6" name="Rectangle 5"/>
          <p:cNvSpPr/>
          <p:nvPr/>
        </p:nvSpPr>
        <p:spPr>
          <a:xfrm>
            <a:off x="0" y="2971800"/>
            <a:ext cx="4572000" cy="3416320"/>
          </a:xfrm>
          <a:prstGeom prst="rect">
            <a:avLst/>
          </a:prstGeom>
        </p:spPr>
        <p:txBody>
          <a:bodyPr>
            <a:spAutoFit/>
          </a:bodyPr>
          <a:lstStyle/>
          <a:p>
            <a:r>
              <a:rPr lang="en-US" sz="900" dirty="0"/>
              <a:t>// </a:t>
            </a:r>
            <a:r>
              <a:rPr lang="en-US" sz="900" dirty="0" err="1"/>
              <a:t>CreateAndDestroy</a:t>
            </a:r>
            <a:r>
              <a:rPr lang="en-US" sz="900" dirty="0"/>
              <a:t> class member-function definitions.</a:t>
            </a:r>
          </a:p>
          <a:p>
            <a:r>
              <a:rPr lang="en-US" sz="900" dirty="0"/>
              <a:t>#include &lt;</a:t>
            </a:r>
            <a:r>
              <a:rPr lang="en-US" sz="900" dirty="0" err="1"/>
              <a:t>iostream</a:t>
            </a:r>
            <a:r>
              <a:rPr lang="en-US" sz="900" dirty="0"/>
              <a:t>&gt;</a:t>
            </a:r>
          </a:p>
          <a:p>
            <a:r>
              <a:rPr lang="en-US" sz="900" dirty="0"/>
              <a:t>#include "</a:t>
            </a:r>
            <a:r>
              <a:rPr lang="en-US" sz="900" dirty="0" err="1"/>
              <a:t>CreateAndDestroy.h</a:t>
            </a:r>
            <a:r>
              <a:rPr lang="en-US" sz="900" dirty="0"/>
              <a:t>" // include </a:t>
            </a:r>
            <a:r>
              <a:rPr lang="en-US" sz="900" dirty="0" err="1"/>
              <a:t>CreateAndDestroy</a:t>
            </a:r>
            <a:r>
              <a:rPr lang="en-US" sz="900" dirty="0"/>
              <a:t> class definition</a:t>
            </a:r>
          </a:p>
          <a:p>
            <a:r>
              <a:rPr lang="en-US" sz="900" dirty="0"/>
              <a:t>using namespace </a:t>
            </a:r>
            <a:r>
              <a:rPr lang="en-US" sz="900" dirty="0" err="1"/>
              <a:t>std</a:t>
            </a:r>
            <a:r>
              <a:rPr lang="en-US" sz="900" dirty="0"/>
              <a:t>;</a:t>
            </a:r>
          </a:p>
          <a:p>
            <a:endParaRPr lang="en-US" sz="900" dirty="0"/>
          </a:p>
          <a:p>
            <a:r>
              <a:rPr lang="en-US" sz="900" dirty="0"/>
              <a:t>// constructor</a:t>
            </a:r>
          </a:p>
          <a:p>
            <a:r>
              <a:rPr lang="en-US" sz="900" dirty="0" err="1"/>
              <a:t>CreateAndDestroy</a:t>
            </a:r>
            <a:r>
              <a:rPr lang="en-US" sz="900" dirty="0"/>
              <a:t>::</a:t>
            </a:r>
            <a:r>
              <a:rPr lang="en-US" sz="900" dirty="0" err="1"/>
              <a:t>CreateAndDestroy</a:t>
            </a:r>
            <a:r>
              <a:rPr lang="en-US" sz="900" dirty="0"/>
              <a:t>( </a:t>
            </a:r>
            <a:r>
              <a:rPr lang="en-US" sz="900" dirty="0" err="1"/>
              <a:t>int</a:t>
            </a:r>
            <a:r>
              <a:rPr lang="en-US" sz="900" dirty="0"/>
              <a:t> ID, string </a:t>
            </a:r>
            <a:r>
              <a:rPr lang="en-US" sz="900" dirty="0" err="1"/>
              <a:t>messageString</a:t>
            </a:r>
            <a:r>
              <a:rPr lang="en-US" sz="900" dirty="0"/>
              <a:t> )</a:t>
            </a:r>
          </a:p>
          <a:p>
            <a:r>
              <a:rPr lang="en-US" sz="900" dirty="0"/>
              <a:t>{</a:t>
            </a:r>
          </a:p>
          <a:p>
            <a:r>
              <a:rPr lang="en-US" sz="900" dirty="0"/>
              <a:t>   </a:t>
            </a:r>
            <a:r>
              <a:rPr lang="en-US" sz="900" dirty="0" err="1"/>
              <a:t>objectID</a:t>
            </a:r>
            <a:r>
              <a:rPr lang="en-US" sz="900" dirty="0"/>
              <a:t> = ID; // set object's ID number</a:t>
            </a:r>
          </a:p>
          <a:p>
            <a:r>
              <a:rPr lang="en-US" sz="900" dirty="0"/>
              <a:t>   message = </a:t>
            </a:r>
            <a:r>
              <a:rPr lang="en-US" sz="900" dirty="0" err="1"/>
              <a:t>messageString</a:t>
            </a:r>
            <a:r>
              <a:rPr lang="en-US" sz="900" dirty="0"/>
              <a:t>; // set object's descriptive message</a:t>
            </a:r>
          </a:p>
          <a:p>
            <a:endParaRPr lang="en-US" sz="900" dirty="0"/>
          </a:p>
          <a:p>
            <a:r>
              <a:rPr lang="en-US" sz="900" dirty="0"/>
              <a:t>   </a:t>
            </a:r>
            <a:r>
              <a:rPr lang="en-US" sz="900" dirty="0" err="1"/>
              <a:t>cout</a:t>
            </a:r>
            <a:r>
              <a:rPr lang="en-US" sz="900" dirty="0"/>
              <a:t> &lt;&lt; "Object " &lt;&lt; </a:t>
            </a:r>
            <a:r>
              <a:rPr lang="en-US" sz="900" dirty="0" err="1"/>
              <a:t>objectID</a:t>
            </a:r>
            <a:r>
              <a:rPr lang="en-US" sz="900" dirty="0"/>
              <a:t> &lt;&lt; "   constructor runs   " </a:t>
            </a:r>
          </a:p>
          <a:p>
            <a:r>
              <a:rPr lang="en-US" sz="900" dirty="0"/>
              <a:t>      &lt;&lt; message &lt;&lt; </a:t>
            </a:r>
            <a:r>
              <a:rPr lang="en-US" sz="900" dirty="0" err="1"/>
              <a:t>endl</a:t>
            </a:r>
            <a:r>
              <a:rPr lang="en-US" sz="900" dirty="0"/>
              <a:t>;</a:t>
            </a:r>
          </a:p>
          <a:p>
            <a:r>
              <a:rPr lang="en-US" sz="900" dirty="0"/>
              <a:t>} // end </a:t>
            </a:r>
            <a:r>
              <a:rPr lang="en-US" sz="900" dirty="0" err="1"/>
              <a:t>CreateAndDestroy</a:t>
            </a:r>
            <a:r>
              <a:rPr lang="en-US" sz="900" dirty="0"/>
              <a:t> constructor</a:t>
            </a:r>
          </a:p>
          <a:p>
            <a:endParaRPr lang="en-US" sz="900" dirty="0"/>
          </a:p>
          <a:p>
            <a:r>
              <a:rPr lang="en-US" sz="900" dirty="0"/>
              <a:t>// destructor</a:t>
            </a:r>
          </a:p>
          <a:p>
            <a:r>
              <a:rPr lang="en-US" sz="900" dirty="0" err="1"/>
              <a:t>CreateAndDestroy</a:t>
            </a:r>
            <a:r>
              <a:rPr lang="en-US" sz="900" dirty="0"/>
              <a:t>::~</a:t>
            </a:r>
            <a:r>
              <a:rPr lang="en-US" sz="900" dirty="0" err="1"/>
              <a:t>CreateAndDestroy</a:t>
            </a:r>
            <a:r>
              <a:rPr lang="en-US" sz="900" dirty="0"/>
              <a:t>()</a:t>
            </a:r>
          </a:p>
          <a:p>
            <a:r>
              <a:rPr lang="en-US" sz="900" dirty="0"/>
              <a:t>{ </a:t>
            </a:r>
          </a:p>
          <a:p>
            <a:r>
              <a:rPr lang="en-US" sz="900" dirty="0"/>
              <a:t>   // output newline for certain objects; helps readability</a:t>
            </a:r>
          </a:p>
          <a:p>
            <a:r>
              <a:rPr lang="en-US" sz="900" dirty="0"/>
              <a:t>   </a:t>
            </a:r>
            <a:r>
              <a:rPr lang="en-US" sz="900" dirty="0" err="1"/>
              <a:t>cout</a:t>
            </a:r>
            <a:r>
              <a:rPr lang="en-US" sz="900" dirty="0"/>
              <a:t> &lt;&lt; ( </a:t>
            </a:r>
            <a:r>
              <a:rPr lang="en-US" sz="900" dirty="0" err="1"/>
              <a:t>objectID</a:t>
            </a:r>
            <a:r>
              <a:rPr lang="en-US" sz="900" dirty="0"/>
              <a:t> == 1 || </a:t>
            </a:r>
            <a:r>
              <a:rPr lang="en-US" sz="900" dirty="0" err="1"/>
              <a:t>objectID</a:t>
            </a:r>
            <a:r>
              <a:rPr lang="en-US" sz="900" dirty="0"/>
              <a:t> == 6 ? "\n" : "" );</a:t>
            </a:r>
          </a:p>
          <a:p>
            <a:endParaRPr lang="en-US" sz="900" dirty="0"/>
          </a:p>
          <a:p>
            <a:r>
              <a:rPr lang="en-US" sz="900" dirty="0"/>
              <a:t>   </a:t>
            </a:r>
            <a:r>
              <a:rPr lang="en-US" sz="900" dirty="0" err="1"/>
              <a:t>cout</a:t>
            </a:r>
            <a:r>
              <a:rPr lang="en-US" sz="900" dirty="0"/>
              <a:t> &lt;&lt; "Object " &lt;&lt; </a:t>
            </a:r>
            <a:r>
              <a:rPr lang="en-US" sz="900" dirty="0" err="1"/>
              <a:t>objectID</a:t>
            </a:r>
            <a:r>
              <a:rPr lang="en-US" sz="900" dirty="0"/>
              <a:t> &lt;&lt; "   destructor runs    " </a:t>
            </a:r>
          </a:p>
          <a:p>
            <a:r>
              <a:rPr lang="en-US" sz="900" dirty="0"/>
              <a:t>      &lt;&lt; message &lt;&lt; </a:t>
            </a:r>
            <a:r>
              <a:rPr lang="en-US" sz="900" dirty="0" err="1"/>
              <a:t>endl</a:t>
            </a:r>
            <a:r>
              <a:rPr lang="en-US" sz="900" dirty="0"/>
              <a:t>; </a:t>
            </a:r>
          </a:p>
          <a:p>
            <a:r>
              <a:rPr lang="en-US" sz="900" dirty="0"/>
              <a:t>} // end ~</a:t>
            </a:r>
            <a:r>
              <a:rPr lang="en-US" sz="900" dirty="0" err="1"/>
              <a:t>CreateAndDestroy</a:t>
            </a:r>
            <a:r>
              <a:rPr lang="en-US" sz="900" dirty="0"/>
              <a:t> destructor</a:t>
            </a:r>
          </a:p>
        </p:txBody>
      </p:sp>
      <p:sp>
        <p:nvSpPr>
          <p:cNvPr id="7" name="Rectangle 6"/>
          <p:cNvSpPr/>
          <p:nvPr/>
        </p:nvSpPr>
        <p:spPr>
          <a:xfrm>
            <a:off x="4343400" y="1905000"/>
            <a:ext cx="4572000" cy="4524315"/>
          </a:xfrm>
          <a:prstGeom prst="rect">
            <a:avLst/>
          </a:prstGeom>
        </p:spPr>
        <p:txBody>
          <a:bodyPr>
            <a:spAutoFit/>
          </a:bodyPr>
          <a:lstStyle/>
          <a:p>
            <a:r>
              <a:rPr lang="en-US" sz="900" dirty="0"/>
              <a:t>// Demonstrating the order in which constructors and </a:t>
            </a:r>
          </a:p>
          <a:p>
            <a:r>
              <a:rPr lang="en-US" sz="900" dirty="0"/>
              <a:t>// destructors are called.</a:t>
            </a:r>
          </a:p>
          <a:p>
            <a:r>
              <a:rPr lang="en-US" sz="900" dirty="0"/>
              <a:t>#include &lt;</a:t>
            </a:r>
            <a:r>
              <a:rPr lang="en-US" sz="900" dirty="0" err="1"/>
              <a:t>iostream</a:t>
            </a:r>
            <a:r>
              <a:rPr lang="en-US" sz="900" dirty="0"/>
              <a:t>&gt;</a:t>
            </a:r>
          </a:p>
          <a:p>
            <a:r>
              <a:rPr lang="en-US" sz="900" dirty="0"/>
              <a:t>#include "</a:t>
            </a:r>
            <a:r>
              <a:rPr lang="en-US" sz="900" dirty="0" err="1"/>
              <a:t>CreateAndDestroy.h</a:t>
            </a:r>
            <a:r>
              <a:rPr lang="en-US" sz="900" dirty="0"/>
              <a:t>" // include </a:t>
            </a:r>
            <a:r>
              <a:rPr lang="en-US" sz="900" dirty="0" err="1"/>
              <a:t>CreateAndDestroy</a:t>
            </a:r>
            <a:r>
              <a:rPr lang="en-US" sz="900" dirty="0"/>
              <a:t> class definition</a:t>
            </a:r>
          </a:p>
          <a:p>
            <a:r>
              <a:rPr lang="en-US" sz="900" dirty="0"/>
              <a:t>using namespace </a:t>
            </a:r>
            <a:r>
              <a:rPr lang="en-US" sz="900" dirty="0" err="1"/>
              <a:t>std</a:t>
            </a:r>
            <a:r>
              <a:rPr lang="en-US" sz="900" dirty="0"/>
              <a:t>;</a:t>
            </a:r>
          </a:p>
          <a:p>
            <a:endParaRPr lang="en-US" sz="900" dirty="0"/>
          </a:p>
          <a:p>
            <a:r>
              <a:rPr lang="en-US" sz="900" dirty="0"/>
              <a:t>void create( void ); // prototype</a:t>
            </a:r>
          </a:p>
          <a:p>
            <a:endParaRPr lang="en-US" sz="900" dirty="0"/>
          </a:p>
          <a:p>
            <a:r>
              <a:rPr lang="en-US" sz="900" dirty="0" err="1"/>
              <a:t>CreateAndDestroy</a:t>
            </a:r>
            <a:r>
              <a:rPr lang="en-US" sz="900" dirty="0"/>
              <a:t> first( 1, "(global before main)" ); // global object</a:t>
            </a:r>
          </a:p>
          <a:p>
            <a:endParaRPr lang="en-US" sz="900" dirty="0"/>
          </a:p>
          <a:p>
            <a:r>
              <a:rPr lang="en-US" sz="900" dirty="0" err="1"/>
              <a:t>int</a:t>
            </a:r>
            <a:r>
              <a:rPr lang="en-US" sz="900" dirty="0"/>
              <a:t> main()</a:t>
            </a:r>
          </a:p>
          <a:p>
            <a:r>
              <a:rPr lang="en-US" sz="900" dirty="0"/>
              <a:t>{</a:t>
            </a:r>
          </a:p>
          <a:p>
            <a:r>
              <a:rPr lang="en-US" sz="900" dirty="0"/>
              <a:t>   </a:t>
            </a:r>
            <a:r>
              <a:rPr lang="en-US" sz="900" dirty="0" err="1"/>
              <a:t>cout</a:t>
            </a:r>
            <a:r>
              <a:rPr lang="en-US" sz="900" dirty="0"/>
              <a:t> &lt;&lt; "\</a:t>
            </a:r>
            <a:r>
              <a:rPr lang="en-US" sz="900" dirty="0" err="1"/>
              <a:t>nMAIN</a:t>
            </a:r>
            <a:r>
              <a:rPr lang="en-US" sz="900" dirty="0"/>
              <a:t> FUNCTION: EXECUTION BEGINS" &lt;&lt; </a:t>
            </a:r>
            <a:r>
              <a:rPr lang="en-US" sz="900" dirty="0" err="1"/>
              <a:t>endl</a:t>
            </a:r>
            <a:r>
              <a:rPr lang="en-US" sz="900" dirty="0"/>
              <a:t>;</a:t>
            </a:r>
          </a:p>
          <a:p>
            <a:r>
              <a:rPr lang="en-US" sz="900" dirty="0"/>
              <a:t>   </a:t>
            </a:r>
            <a:r>
              <a:rPr lang="en-US" sz="900" dirty="0" err="1"/>
              <a:t>CreateAndDestroy</a:t>
            </a:r>
            <a:r>
              <a:rPr lang="en-US" sz="900" dirty="0"/>
              <a:t> second( 2, "(local automatic in main)" );</a:t>
            </a:r>
          </a:p>
          <a:p>
            <a:r>
              <a:rPr lang="en-US" sz="900" dirty="0"/>
              <a:t>   static </a:t>
            </a:r>
            <a:r>
              <a:rPr lang="en-US" sz="900" dirty="0" err="1"/>
              <a:t>CreateAndDestroy</a:t>
            </a:r>
            <a:r>
              <a:rPr lang="en-US" sz="900" dirty="0"/>
              <a:t> third( 3, "(local static in main)" );</a:t>
            </a:r>
          </a:p>
          <a:p>
            <a:r>
              <a:rPr lang="en-US" sz="900" dirty="0"/>
              <a:t>   </a:t>
            </a:r>
          </a:p>
          <a:p>
            <a:r>
              <a:rPr lang="en-US" sz="900" dirty="0"/>
              <a:t>   create(); // call function to create objects</a:t>
            </a:r>
          </a:p>
          <a:p>
            <a:endParaRPr lang="en-US" sz="900" dirty="0"/>
          </a:p>
          <a:p>
            <a:r>
              <a:rPr lang="en-US" sz="900" dirty="0"/>
              <a:t>   </a:t>
            </a:r>
            <a:r>
              <a:rPr lang="en-US" sz="900" dirty="0" err="1"/>
              <a:t>cout</a:t>
            </a:r>
            <a:r>
              <a:rPr lang="en-US" sz="900" dirty="0"/>
              <a:t> &lt;&lt; "\</a:t>
            </a:r>
            <a:r>
              <a:rPr lang="en-US" sz="900" dirty="0" err="1"/>
              <a:t>nMAIN</a:t>
            </a:r>
            <a:r>
              <a:rPr lang="en-US" sz="900" dirty="0"/>
              <a:t> FUNCTION: EXECUTION RESUMES" &lt;&lt; </a:t>
            </a:r>
            <a:r>
              <a:rPr lang="en-US" sz="900" dirty="0" err="1"/>
              <a:t>endl</a:t>
            </a:r>
            <a:r>
              <a:rPr lang="en-US" sz="900" dirty="0"/>
              <a:t>;</a:t>
            </a:r>
          </a:p>
          <a:p>
            <a:r>
              <a:rPr lang="en-US" sz="900" dirty="0"/>
              <a:t>   </a:t>
            </a:r>
            <a:r>
              <a:rPr lang="en-US" sz="900" dirty="0" err="1"/>
              <a:t>CreateAndDestroy</a:t>
            </a:r>
            <a:r>
              <a:rPr lang="en-US" sz="900" dirty="0"/>
              <a:t> fourth( 4, "(local automatic in main)" );</a:t>
            </a:r>
          </a:p>
          <a:p>
            <a:r>
              <a:rPr lang="en-US" sz="900" dirty="0"/>
              <a:t>   </a:t>
            </a:r>
            <a:r>
              <a:rPr lang="en-US" sz="900" dirty="0" err="1"/>
              <a:t>cout</a:t>
            </a:r>
            <a:r>
              <a:rPr lang="en-US" sz="900" dirty="0"/>
              <a:t> &lt;&lt; "\</a:t>
            </a:r>
            <a:r>
              <a:rPr lang="en-US" sz="900" dirty="0" err="1"/>
              <a:t>nMAIN</a:t>
            </a:r>
            <a:r>
              <a:rPr lang="en-US" sz="900" dirty="0"/>
              <a:t> FUNCTION: EXECUTION ENDS" &lt;&lt; </a:t>
            </a:r>
            <a:r>
              <a:rPr lang="en-US" sz="900" dirty="0" err="1"/>
              <a:t>endl</a:t>
            </a:r>
            <a:r>
              <a:rPr lang="en-US" sz="900" dirty="0"/>
              <a:t>;</a:t>
            </a:r>
          </a:p>
          <a:p>
            <a:r>
              <a:rPr lang="en-US" sz="900" dirty="0"/>
              <a:t>} // end main</a:t>
            </a:r>
          </a:p>
          <a:p>
            <a:endParaRPr lang="en-US" sz="900" dirty="0"/>
          </a:p>
          <a:p>
            <a:r>
              <a:rPr lang="en-US" sz="900" dirty="0"/>
              <a:t>// function to create objects</a:t>
            </a:r>
          </a:p>
          <a:p>
            <a:r>
              <a:rPr lang="en-US" sz="900" dirty="0"/>
              <a:t>void create( void )</a:t>
            </a:r>
          </a:p>
          <a:p>
            <a:r>
              <a:rPr lang="en-US" sz="900" dirty="0"/>
              <a:t>{</a:t>
            </a:r>
          </a:p>
          <a:p>
            <a:r>
              <a:rPr lang="en-US" sz="900" dirty="0"/>
              <a:t>   </a:t>
            </a:r>
            <a:r>
              <a:rPr lang="en-US" sz="900" dirty="0" err="1"/>
              <a:t>cout</a:t>
            </a:r>
            <a:r>
              <a:rPr lang="en-US" sz="900" dirty="0"/>
              <a:t> &lt;&lt; "\</a:t>
            </a:r>
            <a:r>
              <a:rPr lang="en-US" sz="900" dirty="0" err="1"/>
              <a:t>nCREATE</a:t>
            </a:r>
            <a:r>
              <a:rPr lang="en-US" sz="900" dirty="0"/>
              <a:t> FUNCTION: EXECUTION BEGINS" &lt;&lt; </a:t>
            </a:r>
            <a:r>
              <a:rPr lang="en-US" sz="900" dirty="0" err="1"/>
              <a:t>endl</a:t>
            </a:r>
            <a:r>
              <a:rPr lang="en-US" sz="900" dirty="0"/>
              <a:t>;</a:t>
            </a:r>
          </a:p>
          <a:p>
            <a:r>
              <a:rPr lang="en-US" sz="900" dirty="0"/>
              <a:t>   </a:t>
            </a:r>
            <a:r>
              <a:rPr lang="en-US" sz="900" dirty="0" err="1"/>
              <a:t>CreateAndDestroy</a:t>
            </a:r>
            <a:r>
              <a:rPr lang="en-US" sz="900" dirty="0"/>
              <a:t> fifth( 5, "(local automatic in create)" );</a:t>
            </a:r>
          </a:p>
          <a:p>
            <a:r>
              <a:rPr lang="en-US" sz="900" dirty="0"/>
              <a:t>   static </a:t>
            </a:r>
            <a:r>
              <a:rPr lang="en-US" sz="900" dirty="0" err="1"/>
              <a:t>CreateAndDestroy</a:t>
            </a:r>
            <a:r>
              <a:rPr lang="en-US" sz="900" dirty="0"/>
              <a:t> sixth( 6, "(local static in create)" );</a:t>
            </a:r>
          </a:p>
          <a:p>
            <a:r>
              <a:rPr lang="en-US" sz="900" dirty="0"/>
              <a:t>   </a:t>
            </a:r>
            <a:r>
              <a:rPr lang="en-US" sz="900" dirty="0" err="1"/>
              <a:t>CreateAndDestroy</a:t>
            </a:r>
            <a:r>
              <a:rPr lang="en-US" sz="900" dirty="0"/>
              <a:t> seventh( 7, "(local automatic in create)" );</a:t>
            </a:r>
          </a:p>
          <a:p>
            <a:r>
              <a:rPr lang="en-US" sz="900" dirty="0"/>
              <a:t>   </a:t>
            </a:r>
            <a:r>
              <a:rPr lang="en-US" sz="900" dirty="0" err="1"/>
              <a:t>cout</a:t>
            </a:r>
            <a:r>
              <a:rPr lang="en-US" sz="900" dirty="0"/>
              <a:t> &lt;&lt; "\</a:t>
            </a:r>
            <a:r>
              <a:rPr lang="en-US" sz="900" dirty="0" err="1"/>
              <a:t>nCREATE</a:t>
            </a:r>
            <a:r>
              <a:rPr lang="en-US" sz="900" dirty="0"/>
              <a:t> FUNCTION: EXECUTION ENDS" &lt;&lt; </a:t>
            </a:r>
            <a:r>
              <a:rPr lang="en-US" sz="900" dirty="0" err="1"/>
              <a:t>endl</a:t>
            </a:r>
            <a:r>
              <a:rPr lang="en-US" sz="900" dirty="0"/>
              <a:t>;</a:t>
            </a:r>
          </a:p>
          <a:p>
            <a:r>
              <a:rPr lang="en-US" sz="900" dirty="0"/>
              <a:t>} // end function create</a:t>
            </a:r>
          </a:p>
        </p:txBody>
      </p:sp>
    </p:spTree>
    <p:extLst>
      <p:ext uri="{BB962C8B-B14F-4D97-AF65-F5344CB8AC3E}">
        <p14:creationId xmlns:p14="http://schemas.microsoft.com/office/powerpoint/2010/main" val="99435697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Definition for a complex number class with real and imaginary parts</a:t>
            </a:r>
            <a:endParaRPr lang="en-US" dirty="0"/>
          </a:p>
        </p:txBody>
      </p:sp>
      <p:pic>
        <p:nvPicPr>
          <p:cNvPr id="5" name="Picture 4"/>
          <p:cNvPicPr>
            <a:picLocks noChangeAspect="1"/>
          </p:cNvPicPr>
          <p:nvPr/>
        </p:nvPicPr>
        <p:blipFill>
          <a:blip r:embed="rId2"/>
          <a:stretch>
            <a:fillRect/>
          </a:stretch>
        </p:blipFill>
        <p:spPr>
          <a:xfrm>
            <a:off x="533400" y="1981200"/>
            <a:ext cx="8097585" cy="3276600"/>
          </a:xfrm>
          <a:prstGeom prst="rect">
            <a:avLst/>
          </a:prstGeom>
        </p:spPr>
      </p:pic>
    </p:spTree>
    <p:extLst>
      <p:ext uri="{BB962C8B-B14F-4D97-AF65-F5344CB8AC3E}">
        <p14:creationId xmlns:p14="http://schemas.microsoft.com/office/powerpoint/2010/main" val="240584703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t="747" b="1"/>
          <a:stretch/>
        </p:blipFill>
        <p:spPr>
          <a:xfrm>
            <a:off x="838200" y="1143000"/>
            <a:ext cx="7315200" cy="4831976"/>
          </a:xfrm>
          <a:prstGeom prst="rect">
            <a:avLst/>
          </a:prstGeom>
        </p:spPr>
      </p:pic>
    </p:spTree>
    <p:extLst>
      <p:ext uri="{BB962C8B-B14F-4D97-AF65-F5344CB8AC3E}">
        <p14:creationId xmlns:p14="http://schemas.microsoft.com/office/powerpoint/2010/main" val="375874768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3861"/>
          <a:stretch/>
        </p:blipFill>
        <p:spPr>
          <a:xfrm>
            <a:off x="1295400" y="990600"/>
            <a:ext cx="5746880" cy="1391920"/>
          </a:xfrm>
          <a:prstGeom prst="rect">
            <a:avLst/>
          </a:prstGeom>
        </p:spPr>
      </p:pic>
      <p:pic>
        <p:nvPicPr>
          <p:cNvPr id="5" name="Picture 4"/>
          <p:cNvPicPr>
            <a:picLocks noChangeAspect="1"/>
          </p:cNvPicPr>
          <p:nvPr/>
        </p:nvPicPr>
        <p:blipFill>
          <a:blip r:embed="rId3"/>
          <a:stretch>
            <a:fillRect/>
          </a:stretch>
        </p:blipFill>
        <p:spPr>
          <a:xfrm>
            <a:off x="1295400" y="2667000"/>
            <a:ext cx="6294316" cy="1295400"/>
          </a:xfrm>
          <a:prstGeom prst="rect">
            <a:avLst/>
          </a:prstGeom>
        </p:spPr>
      </p:pic>
      <p:pic>
        <p:nvPicPr>
          <p:cNvPr id="6" name="Picture 5"/>
          <p:cNvPicPr>
            <a:picLocks noChangeAspect="1"/>
          </p:cNvPicPr>
          <p:nvPr/>
        </p:nvPicPr>
        <p:blipFill>
          <a:blip r:embed="rId4"/>
          <a:stretch>
            <a:fillRect/>
          </a:stretch>
        </p:blipFill>
        <p:spPr>
          <a:xfrm>
            <a:off x="1295400" y="4114800"/>
            <a:ext cx="5800531" cy="1524000"/>
          </a:xfrm>
          <a:prstGeom prst="rect">
            <a:avLst/>
          </a:prstGeom>
        </p:spPr>
      </p:pic>
    </p:spTree>
    <p:extLst>
      <p:ext uri="{BB962C8B-B14F-4D97-AF65-F5344CB8AC3E}">
        <p14:creationId xmlns:p14="http://schemas.microsoft.com/office/powerpoint/2010/main" val="18270478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10958"/>
          </a:xfrm>
          <a:prstGeom prst="rect">
            <a:avLst/>
          </a:prstGeom>
        </p:spPr>
      </p:pic>
      <p:pic>
        <p:nvPicPr>
          <p:cNvPr id="5" name="Picture 4"/>
          <p:cNvPicPr>
            <a:picLocks noChangeAspect="1"/>
          </p:cNvPicPr>
          <p:nvPr/>
        </p:nvPicPr>
        <p:blipFill rotWithShape="1">
          <a:blip r:embed="rId3"/>
          <a:srcRect t="17327"/>
          <a:stretch/>
        </p:blipFill>
        <p:spPr>
          <a:xfrm>
            <a:off x="12700" y="685800"/>
            <a:ext cx="6539396" cy="4605396"/>
          </a:xfrm>
          <a:prstGeom prst="rect">
            <a:avLst/>
          </a:prstGeom>
        </p:spPr>
      </p:pic>
      <p:pic>
        <p:nvPicPr>
          <p:cNvPr id="6" name="Picture 5"/>
          <p:cNvPicPr>
            <a:picLocks noChangeAspect="1"/>
          </p:cNvPicPr>
          <p:nvPr/>
        </p:nvPicPr>
        <p:blipFill>
          <a:blip r:embed="rId4"/>
          <a:stretch>
            <a:fillRect/>
          </a:stretch>
        </p:blipFill>
        <p:spPr>
          <a:xfrm>
            <a:off x="3429000" y="3480798"/>
            <a:ext cx="6705600" cy="3377202"/>
          </a:xfrm>
          <a:prstGeom prst="rect">
            <a:avLst/>
          </a:prstGeom>
        </p:spPr>
      </p:pic>
      <p:cxnSp>
        <p:nvCxnSpPr>
          <p:cNvPr id="8" name="Straight Arrow Connector 7"/>
          <p:cNvCxnSpPr/>
          <p:nvPr/>
        </p:nvCxnSpPr>
        <p:spPr>
          <a:xfrm flipH="1">
            <a:off x="3810000" y="1676400"/>
            <a:ext cx="236220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248400" y="1447800"/>
            <a:ext cx="1569660" cy="369332"/>
          </a:xfrm>
          <a:prstGeom prst="rect">
            <a:avLst/>
          </a:prstGeom>
          <a:noFill/>
        </p:spPr>
        <p:txBody>
          <a:bodyPr wrap="none" rtlCol="0">
            <a:spAutoFit/>
          </a:bodyPr>
          <a:lstStyle/>
          <a:p>
            <a:r>
              <a:rPr lang="en-US" dirty="0" smtClean="0"/>
              <a:t>Initialize </a:t>
            </a:r>
            <a:r>
              <a:rPr lang="en-US" dirty="0" err="1" smtClean="0"/>
              <a:t>struct</a:t>
            </a:r>
            <a:endParaRPr lang="en-US" dirty="0"/>
          </a:p>
        </p:txBody>
      </p:sp>
      <p:cxnSp>
        <p:nvCxnSpPr>
          <p:cNvPr id="11" name="Straight Arrow Connector 10"/>
          <p:cNvCxnSpPr/>
          <p:nvPr/>
        </p:nvCxnSpPr>
        <p:spPr>
          <a:xfrm flipH="1">
            <a:off x="7239000" y="2743200"/>
            <a:ext cx="304800" cy="1295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334000" y="2221468"/>
            <a:ext cx="3817121" cy="369332"/>
          </a:xfrm>
          <a:prstGeom prst="rect">
            <a:avLst/>
          </a:prstGeom>
          <a:noFill/>
        </p:spPr>
        <p:txBody>
          <a:bodyPr wrap="none" rtlCol="0">
            <a:spAutoFit/>
          </a:bodyPr>
          <a:lstStyle/>
          <a:p>
            <a:r>
              <a:rPr lang="en-US" dirty="0" smtClean="0"/>
              <a:t>Use the (-&gt;) structure pointer operator</a:t>
            </a:r>
            <a:endParaRPr lang="en-US" dirty="0"/>
          </a:p>
        </p:txBody>
      </p:sp>
      <p:sp>
        <p:nvSpPr>
          <p:cNvPr id="13" name="Rectangle 12"/>
          <p:cNvSpPr/>
          <p:nvPr/>
        </p:nvSpPr>
        <p:spPr>
          <a:xfrm>
            <a:off x="3200400" y="2590800"/>
            <a:ext cx="7467600" cy="738664"/>
          </a:xfrm>
          <a:prstGeom prst="rect">
            <a:avLst/>
          </a:prstGeom>
        </p:spPr>
        <p:txBody>
          <a:bodyPr wrap="square">
            <a:spAutoFit/>
          </a:bodyPr>
          <a:lstStyle/>
          <a:p>
            <a:r>
              <a:rPr lang="en-US" sz="1400" dirty="0"/>
              <a:t>// Our own headers' structures</a:t>
            </a:r>
          </a:p>
          <a:p>
            <a:r>
              <a:rPr lang="en-US" sz="1400" dirty="0" err="1"/>
              <a:t>struct</a:t>
            </a:r>
            <a:r>
              <a:rPr lang="en-US" sz="1400" dirty="0"/>
              <a:t> </a:t>
            </a:r>
            <a:r>
              <a:rPr lang="en-US" sz="1400" dirty="0" err="1"/>
              <a:t>ipheader</a:t>
            </a:r>
            <a:r>
              <a:rPr lang="en-US" sz="1400" dirty="0"/>
              <a:t> *</a:t>
            </a:r>
            <a:r>
              <a:rPr lang="en-US" sz="1400" dirty="0" err="1"/>
              <a:t>ip</a:t>
            </a:r>
            <a:r>
              <a:rPr lang="en-US" sz="1400" dirty="0"/>
              <a:t> = (</a:t>
            </a:r>
            <a:r>
              <a:rPr lang="en-US" sz="1400" dirty="0" err="1"/>
              <a:t>struct</a:t>
            </a:r>
            <a:r>
              <a:rPr lang="en-US" sz="1400" dirty="0"/>
              <a:t> </a:t>
            </a:r>
            <a:r>
              <a:rPr lang="en-US" sz="1400" dirty="0" err="1"/>
              <a:t>ipheader</a:t>
            </a:r>
            <a:r>
              <a:rPr lang="en-US" sz="1400" dirty="0"/>
              <a:t> *) buffer;</a:t>
            </a:r>
          </a:p>
          <a:p>
            <a:r>
              <a:rPr lang="en-US" sz="1400" dirty="0" err="1"/>
              <a:t>struct</a:t>
            </a:r>
            <a:r>
              <a:rPr lang="en-US" sz="1400" dirty="0"/>
              <a:t> </a:t>
            </a:r>
            <a:r>
              <a:rPr lang="en-US" sz="1400" dirty="0" err="1"/>
              <a:t>udpheader</a:t>
            </a:r>
            <a:r>
              <a:rPr lang="en-US" sz="1400" dirty="0"/>
              <a:t> *</a:t>
            </a:r>
            <a:r>
              <a:rPr lang="en-US" sz="1400" dirty="0" err="1"/>
              <a:t>udp</a:t>
            </a:r>
            <a:r>
              <a:rPr lang="en-US" sz="1400" dirty="0"/>
              <a:t> = (</a:t>
            </a:r>
            <a:r>
              <a:rPr lang="en-US" sz="1400" dirty="0" err="1"/>
              <a:t>struct</a:t>
            </a:r>
            <a:r>
              <a:rPr lang="en-US" sz="1400" dirty="0"/>
              <a:t> </a:t>
            </a:r>
            <a:r>
              <a:rPr lang="en-US" sz="1400" dirty="0" err="1"/>
              <a:t>udpheader</a:t>
            </a:r>
            <a:r>
              <a:rPr lang="en-US" sz="1400" dirty="0"/>
              <a:t> *) (buffer + </a:t>
            </a:r>
            <a:r>
              <a:rPr lang="en-US" sz="1400" dirty="0" err="1"/>
              <a:t>sizeof</a:t>
            </a:r>
            <a:r>
              <a:rPr lang="en-US" sz="1400" dirty="0"/>
              <a:t>(</a:t>
            </a:r>
            <a:r>
              <a:rPr lang="en-US" sz="1400" dirty="0" err="1"/>
              <a:t>struct</a:t>
            </a:r>
            <a:r>
              <a:rPr lang="en-US" sz="1400" dirty="0"/>
              <a:t> </a:t>
            </a:r>
            <a:r>
              <a:rPr lang="en-US" sz="1400" dirty="0" err="1"/>
              <a:t>ipheader</a:t>
            </a:r>
            <a:r>
              <a:rPr lang="en-US" sz="1400" dirty="0"/>
              <a:t>));</a:t>
            </a:r>
          </a:p>
        </p:txBody>
      </p:sp>
    </p:spTree>
    <p:extLst>
      <p:ext uri="{BB962C8B-B14F-4D97-AF65-F5344CB8AC3E}">
        <p14:creationId xmlns:p14="http://schemas.microsoft.com/office/powerpoint/2010/main" val="371142778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81200" y="1524000"/>
            <a:ext cx="5791200" cy="1447800"/>
          </a:xfrm>
          <a:prstGeom prst="rect">
            <a:avLst/>
          </a:prstGeom>
        </p:spPr>
      </p:pic>
      <p:pic>
        <p:nvPicPr>
          <p:cNvPr id="5" name="Picture 4"/>
          <p:cNvPicPr>
            <a:picLocks noChangeAspect="1"/>
          </p:cNvPicPr>
          <p:nvPr/>
        </p:nvPicPr>
        <p:blipFill>
          <a:blip r:embed="rId3"/>
          <a:stretch>
            <a:fillRect/>
          </a:stretch>
        </p:blipFill>
        <p:spPr>
          <a:xfrm>
            <a:off x="1828800" y="3048000"/>
            <a:ext cx="5827059" cy="2286000"/>
          </a:xfrm>
          <a:prstGeom prst="rect">
            <a:avLst/>
          </a:prstGeom>
        </p:spPr>
      </p:pic>
      <p:sp>
        <p:nvSpPr>
          <p:cNvPr id="6" name="Title 1"/>
          <p:cNvSpPr>
            <a:spLocks noGrp="1"/>
          </p:cNvSpPr>
          <p:nvPr>
            <p:ph type="title"/>
          </p:nvPr>
        </p:nvSpPr>
        <p:spPr>
          <a:xfrm>
            <a:off x="381000" y="30708"/>
            <a:ext cx="8229600" cy="1143000"/>
          </a:xfrm>
        </p:spPr>
        <p:txBody>
          <a:bodyPr/>
          <a:lstStyle/>
          <a:p>
            <a:r>
              <a:rPr lang="en-US" dirty="0" smtClean="0"/>
              <a:t>A simple die-rolling program</a:t>
            </a:r>
            <a:endParaRPr lang="en-US" dirty="0"/>
          </a:p>
        </p:txBody>
      </p:sp>
    </p:spTree>
    <p:extLst>
      <p:ext uri="{BB962C8B-B14F-4D97-AF65-F5344CB8AC3E}">
        <p14:creationId xmlns:p14="http://schemas.microsoft.com/office/powerpoint/2010/main" val="80338214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447800"/>
            <a:ext cx="4572000" cy="4324261"/>
          </a:xfrm>
          <a:prstGeom prst="rect">
            <a:avLst/>
          </a:prstGeom>
        </p:spPr>
        <p:txBody>
          <a:bodyPr>
            <a:spAutoFit/>
          </a:bodyPr>
          <a:lstStyle/>
          <a:p>
            <a:r>
              <a:rPr lang="en-US" sz="1100" dirty="0"/>
              <a:t>// Randomizing die-rolling program.</a:t>
            </a:r>
          </a:p>
          <a:p>
            <a:r>
              <a:rPr lang="en-US" sz="1100" dirty="0"/>
              <a:t>#include &lt;</a:t>
            </a:r>
            <a:r>
              <a:rPr lang="en-US" sz="1100" dirty="0" err="1"/>
              <a:t>iostream</a:t>
            </a:r>
            <a:r>
              <a:rPr lang="en-US" sz="1100" dirty="0"/>
              <a:t>&gt;</a:t>
            </a:r>
          </a:p>
          <a:p>
            <a:r>
              <a:rPr lang="en-US" sz="1100" dirty="0"/>
              <a:t>#include &lt;</a:t>
            </a:r>
            <a:r>
              <a:rPr lang="en-US" sz="1100" dirty="0" err="1"/>
              <a:t>iomanip</a:t>
            </a:r>
            <a:r>
              <a:rPr lang="en-US" sz="1100" dirty="0"/>
              <a:t>&gt;</a:t>
            </a:r>
          </a:p>
          <a:p>
            <a:r>
              <a:rPr lang="en-US" sz="1100" dirty="0"/>
              <a:t>#include &lt;</a:t>
            </a:r>
            <a:r>
              <a:rPr lang="en-US" sz="1100" dirty="0" err="1"/>
              <a:t>cstdlib</a:t>
            </a:r>
            <a:r>
              <a:rPr lang="en-US" sz="1100" dirty="0"/>
              <a:t>&gt; // contains prototypes for functions </a:t>
            </a:r>
            <a:r>
              <a:rPr lang="en-US" sz="1100" dirty="0" err="1"/>
              <a:t>srand</a:t>
            </a:r>
            <a:r>
              <a:rPr lang="en-US" sz="1100" dirty="0"/>
              <a:t> and rand</a:t>
            </a:r>
          </a:p>
          <a:p>
            <a:r>
              <a:rPr lang="en-US" sz="1100" dirty="0"/>
              <a:t>using namespace </a:t>
            </a:r>
            <a:r>
              <a:rPr lang="en-US" sz="1100" dirty="0" err="1"/>
              <a:t>std</a:t>
            </a:r>
            <a:r>
              <a:rPr lang="en-US" sz="1100" dirty="0"/>
              <a:t>;</a:t>
            </a:r>
          </a:p>
          <a:p>
            <a:endParaRPr lang="en-US" sz="1100" dirty="0"/>
          </a:p>
          <a:p>
            <a:r>
              <a:rPr lang="en-US" sz="1100" dirty="0" err="1"/>
              <a:t>int</a:t>
            </a:r>
            <a:r>
              <a:rPr lang="en-US" sz="1100" dirty="0"/>
              <a:t> main()</a:t>
            </a:r>
          </a:p>
          <a:p>
            <a:r>
              <a:rPr lang="en-US" sz="1100" dirty="0"/>
              <a:t>{</a:t>
            </a:r>
          </a:p>
          <a:p>
            <a:r>
              <a:rPr lang="en-US" sz="1100" dirty="0"/>
              <a:t>   unsigned seed; // stores the seed entered by the user</a:t>
            </a:r>
          </a:p>
          <a:p>
            <a:endParaRPr lang="en-US" sz="1100" dirty="0"/>
          </a:p>
          <a:p>
            <a:r>
              <a:rPr lang="en-US" sz="1100" dirty="0"/>
              <a:t>   </a:t>
            </a:r>
            <a:r>
              <a:rPr lang="en-US" sz="1100" dirty="0" err="1"/>
              <a:t>cout</a:t>
            </a:r>
            <a:r>
              <a:rPr lang="en-US" sz="1100" dirty="0"/>
              <a:t> &lt;&lt; "Enter seed: ";</a:t>
            </a:r>
          </a:p>
          <a:p>
            <a:r>
              <a:rPr lang="en-US" sz="1100" dirty="0"/>
              <a:t>   </a:t>
            </a:r>
            <a:r>
              <a:rPr lang="en-US" sz="1100" dirty="0" err="1"/>
              <a:t>cin</a:t>
            </a:r>
            <a:r>
              <a:rPr lang="en-US" sz="1100" dirty="0"/>
              <a:t> &gt;&gt; seed;</a:t>
            </a:r>
          </a:p>
          <a:p>
            <a:r>
              <a:rPr lang="en-US" sz="1100" dirty="0"/>
              <a:t>   </a:t>
            </a:r>
            <a:r>
              <a:rPr lang="en-US" sz="1100" dirty="0" err="1"/>
              <a:t>srand</a:t>
            </a:r>
            <a:r>
              <a:rPr lang="en-US" sz="1100" dirty="0"/>
              <a:t>( seed ); // seed random number generator</a:t>
            </a:r>
          </a:p>
          <a:p>
            <a:endParaRPr lang="en-US" sz="1100" dirty="0"/>
          </a:p>
          <a:p>
            <a:r>
              <a:rPr lang="en-US" sz="1100" dirty="0"/>
              <a:t>   // loop 10 times</a:t>
            </a:r>
          </a:p>
          <a:p>
            <a:r>
              <a:rPr lang="en-US" sz="1100" dirty="0"/>
              <a:t>   for ( </a:t>
            </a:r>
            <a:r>
              <a:rPr lang="en-US" sz="1100" dirty="0" err="1"/>
              <a:t>int</a:t>
            </a:r>
            <a:r>
              <a:rPr lang="en-US" sz="1100" dirty="0"/>
              <a:t> counter = 1; counter &lt;= 10; ++counter ) </a:t>
            </a:r>
          </a:p>
          <a:p>
            <a:r>
              <a:rPr lang="en-US" sz="1100" dirty="0"/>
              <a:t>   {   </a:t>
            </a:r>
          </a:p>
          <a:p>
            <a:r>
              <a:rPr lang="en-US" sz="1100" dirty="0"/>
              <a:t>      // pick random number from 1 to 6 and output it</a:t>
            </a:r>
          </a:p>
          <a:p>
            <a:r>
              <a:rPr lang="en-US" sz="1100" dirty="0"/>
              <a:t>      </a:t>
            </a:r>
            <a:r>
              <a:rPr lang="en-US" sz="1100" dirty="0" err="1"/>
              <a:t>cout</a:t>
            </a:r>
            <a:r>
              <a:rPr lang="en-US" sz="1100" dirty="0"/>
              <a:t> &lt;&lt; </a:t>
            </a:r>
            <a:r>
              <a:rPr lang="en-US" sz="1100" dirty="0" err="1"/>
              <a:t>setw</a:t>
            </a:r>
            <a:r>
              <a:rPr lang="en-US" sz="1100" dirty="0"/>
              <a:t>( 10 ) &lt;&lt; ( 1 + rand() % 6 );</a:t>
            </a:r>
          </a:p>
          <a:p>
            <a:r>
              <a:rPr lang="en-US" sz="1100" dirty="0"/>
              <a:t>      // </a:t>
            </a:r>
            <a:r>
              <a:rPr lang="en-US" sz="1100" dirty="0" err="1"/>
              <a:t>setw</a:t>
            </a:r>
            <a:r>
              <a:rPr lang="en-US" sz="1100" dirty="0"/>
              <a:t> is "set width" of output operations </a:t>
            </a:r>
          </a:p>
          <a:p>
            <a:r>
              <a:rPr lang="en-US" sz="1100" dirty="0"/>
              <a:t>      // if counter is divisible by 5, start a new line of output</a:t>
            </a:r>
          </a:p>
          <a:p>
            <a:r>
              <a:rPr lang="en-US" sz="1100" dirty="0"/>
              <a:t>      if ( counter % 5 == 0 )</a:t>
            </a:r>
          </a:p>
          <a:p>
            <a:r>
              <a:rPr lang="en-US" sz="1100" dirty="0"/>
              <a:t>         </a:t>
            </a:r>
            <a:r>
              <a:rPr lang="en-US" sz="1100" dirty="0" err="1"/>
              <a:t>cout</a:t>
            </a:r>
            <a:r>
              <a:rPr lang="en-US" sz="1100" dirty="0"/>
              <a:t> &lt;&lt; </a:t>
            </a:r>
            <a:r>
              <a:rPr lang="en-US" sz="1100" dirty="0" err="1"/>
              <a:t>endl</a:t>
            </a:r>
            <a:r>
              <a:rPr lang="en-US" sz="1100" dirty="0"/>
              <a:t>;</a:t>
            </a:r>
          </a:p>
          <a:p>
            <a:r>
              <a:rPr lang="en-US" sz="1100" dirty="0"/>
              <a:t>   } // end for </a:t>
            </a:r>
          </a:p>
          <a:p>
            <a:r>
              <a:rPr lang="en-US" sz="1100" dirty="0"/>
              <a:t>} // end main</a:t>
            </a:r>
          </a:p>
        </p:txBody>
      </p:sp>
      <p:sp>
        <p:nvSpPr>
          <p:cNvPr id="3" name="Title 1"/>
          <p:cNvSpPr>
            <a:spLocks noGrp="1"/>
          </p:cNvSpPr>
          <p:nvPr>
            <p:ph type="title"/>
          </p:nvPr>
        </p:nvSpPr>
        <p:spPr>
          <a:xfrm>
            <a:off x="5410200" y="228600"/>
            <a:ext cx="3581400" cy="1143000"/>
          </a:xfrm>
        </p:spPr>
        <p:txBody>
          <a:bodyPr>
            <a:normAutofit fontScale="90000"/>
          </a:bodyPr>
          <a:lstStyle/>
          <a:p>
            <a:r>
              <a:rPr lang="en-US" dirty="0" smtClean="0"/>
              <a:t>Source code for die-rolling program</a:t>
            </a:r>
            <a:endParaRPr lang="en-US" dirty="0"/>
          </a:p>
        </p:txBody>
      </p:sp>
      <p:cxnSp>
        <p:nvCxnSpPr>
          <p:cNvPr id="5" name="Straight Arrow Connector 4"/>
          <p:cNvCxnSpPr/>
          <p:nvPr/>
        </p:nvCxnSpPr>
        <p:spPr>
          <a:xfrm flipH="1">
            <a:off x="4953000" y="1828800"/>
            <a:ext cx="1600200" cy="762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295735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is a </a:t>
            </a:r>
            <a:r>
              <a:rPr lang="en-US" dirty="0" err="1" smtClean="0"/>
              <a:t>BankDatabase</a:t>
            </a:r>
            <a:r>
              <a:rPr lang="en-US" dirty="0" smtClean="0"/>
              <a:t> class</a:t>
            </a:r>
            <a:endParaRPr lang="en-US" dirty="0"/>
          </a:p>
        </p:txBody>
      </p:sp>
      <p:pic>
        <p:nvPicPr>
          <p:cNvPr id="4" name="Picture 3"/>
          <p:cNvPicPr>
            <a:picLocks noChangeAspect="1"/>
          </p:cNvPicPr>
          <p:nvPr/>
        </p:nvPicPr>
        <p:blipFill>
          <a:blip r:embed="rId2"/>
          <a:stretch>
            <a:fillRect/>
          </a:stretch>
        </p:blipFill>
        <p:spPr>
          <a:xfrm>
            <a:off x="609600" y="1828800"/>
            <a:ext cx="7707952" cy="3962400"/>
          </a:xfrm>
          <a:prstGeom prst="rect">
            <a:avLst/>
          </a:prstGeom>
        </p:spPr>
      </p:pic>
    </p:spTree>
    <p:extLst>
      <p:ext uri="{BB962C8B-B14F-4D97-AF65-F5344CB8AC3E}">
        <p14:creationId xmlns:p14="http://schemas.microsoft.com/office/powerpoint/2010/main" val="88323373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708"/>
            <a:ext cx="8229600" cy="1143000"/>
          </a:xfrm>
        </p:spPr>
        <p:txBody>
          <a:bodyPr/>
          <a:lstStyle/>
          <a:p>
            <a:r>
              <a:rPr lang="en-US" dirty="0" smtClean="0"/>
              <a:t>Here is a Paddle class</a:t>
            </a:r>
            <a:endParaRPr lang="en-US" dirty="0"/>
          </a:p>
        </p:txBody>
      </p:sp>
      <p:pic>
        <p:nvPicPr>
          <p:cNvPr id="4" name="Picture 3"/>
          <p:cNvPicPr>
            <a:picLocks noChangeAspect="1"/>
          </p:cNvPicPr>
          <p:nvPr/>
        </p:nvPicPr>
        <p:blipFill>
          <a:blip r:embed="rId2"/>
          <a:stretch>
            <a:fillRect/>
          </a:stretch>
        </p:blipFill>
        <p:spPr>
          <a:xfrm>
            <a:off x="990600" y="1143000"/>
            <a:ext cx="6858000" cy="5088737"/>
          </a:xfrm>
          <a:prstGeom prst="rect">
            <a:avLst/>
          </a:prstGeom>
        </p:spPr>
      </p:pic>
    </p:spTree>
    <p:extLst>
      <p:ext uri="{BB962C8B-B14F-4D97-AF65-F5344CB8AC3E}">
        <p14:creationId xmlns:p14="http://schemas.microsoft.com/office/powerpoint/2010/main" val="140336818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34400" cy="816628"/>
          </a:xfrm>
        </p:spPr>
        <p:txBody>
          <a:bodyPr>
            <a:normAutofit fontScale="90000"/>
          </a:bodyPr>
          <a:lstStyle/>
          <a:p>
            <a:r>
              <a:rPr lang="en-US" dirty="0" smtClean="0"/>
              <a:t>Homework for Next Monday (pick two)</a:t>
            </a:r>
            <a:endParaRPr lang="en-US" dirty="0"/>
          </a:p>
        </p:txBody>
      </p:sp>
      <p:sp>
        <p:nvSpPr>
          <p:cNvPr id="3" name="Content Placeholder 2"/>
          <p:cNvSpPr>
            <a:spLocks noGrp="1"/>
          </p:cNvSpPr>
          <p:nvPr>
            <p:ph idx="1"/>
          </p:nvPr>
        </p:nvSpPr>
        <p:spPr>
          <a:xfrm>
            <a:off x="381000" y="990600"/>
            <a:ext cx="8305800" cy="5334000"/>
          </a:xfrm>
        </p:spPr>
        <p:txBody>
          <a:bodyPr>
            <a:noAutofit/>
          </a:bodyPr>
          <a:lstStyle/>
          <a:p>
            <a:pPr marL="0" indent="0">
              <a:buNone/>
            </a:pPr>
            <a:r>
              <a:rPr lang="en-US" sz="1800" dirty="0" smtClean="0"/>
              <a:t>1) Write a class for a character in gameplay, with set() and get() methods.  You should be able to get() or set() the player’s health, location, direction of movement, velocity, and any gear he/she has with him.  What character data should be public or protected or private?  What data structure should be used for the player’s direction or current location?  What data structure should be used for his/her gear?  Write how a driver class can interact with the character class, by updating, interacting with other characters, or interacting with the environment.</a:t>
            </a:r>
          </a:p>
          <a:p>
            <a:pPr marL="0" indent="0">
              <a:buNone/>
            </a:pPr>
            <a:r>
              <a:rPr lang="en-US" sz="1800" dirty="0" smtClean="0"/>
              <a:t>2) Design and implement a </a:t>
            </a:r>
            <a:r>
              <a:rPr lang="en-US" sz="1800" dirty="0" smtClean="0"/>
              <a:t>blackjack or twenty-one game </a:t>
            </a:r>
            <a:r>
              <a:rPr lang="en-US" sz="1800" dirty="0" smtClean="0"/>
              <a:t>using the randomization functions we have used for cards/suits.  Allow playing against the computer as the “house.”  Reveal all the cards at the end of a hand.</a:t>
            </a:r>
          </a:p>
          <a:p>
            <a:pPr marL="0" indent="0">
              <a:buNone/>
            </a:pPr>
            <a:r>
              <a:rPr lang="en-US" sz="1800" dirty="0" smtClean="0"/>
              <a:t>3) Write a function </a:t>
            </a:r>
            <a:r>
              <a:rPr lang="en-US" sz="1800" dirty="0" err="1" smtClean="0"/>
              <a:t>mysort</a:t>
            </a:r>
            <a:r>
              <a:rPr lang="en-US" sz="1800" dirty="0" smtClean="0"/>
              <a:t>() that takes an array of integers or floating point values and returns them sorted from least to greatest.  Bonus 1: Pass the array by reference and change the original array.  Bonus 2: Include an option to sort the array from greatest to least.</a:t>
            </a:r>
          </a:p>
          <a:p>
            <a:pPr marL="0" indent="0">
              <a:buNone/>
            </a:pPr>
            <a:r>
              <a:rPr lang="en-US" sz="1800" dirty="0" smtClean="0"/>
              <a:t>4) Make a dice rolling program that rolls two dice of any number of sides.  Bonus: Implement a standard dice game of </a:t>
            </a:r>
            <a:r>
              <a:rPr lang="en-US" sz="1800" dirty="0"/>
              <a:t>your choice (http://</a:t>
            </a:r>
            <a:r>
              <a:rPr lang="en-US" sz="1800" dirty="0" err="1"/>
              <a:t>en.wikipedia.org</a:t>
            </a:r>
            <a:r>
              <a:rPr lang="en-US" sz="1800" dirty="0"/>
              <a:t>/wiki/</a:t>
            </a:r>
            <a:r>
              <a:rPr lang="en-US" sz="1800" dirty="0" err="1" smtClean="0"/>
              <a:t>List_of_dice_games</a:t>
            </a:r>
            <a:r>
              <a:rPr lang="en-US" sz="1800" dirty="0" smtClean="0"/>
              <a:t>).  </a:t>
            </a:r>
          </a:p>
          <a:p>
            <a:pPr marL="0" indent="0">
              <a:buNone/>
            </a:pPr>
            <a:r>
              <a:rPr lang="en-US" sz="1800" dirty="0" smtClean="0"/>
              <a:t>5) Outline how to implement the game Pong using </a:t>
            </a:r>
            <a:r>
              <a:rPr lang="en-US" sz="1800" dirty="0" err="1" smtClean="0"/>
              <a:t>pseudocode</a:t>
            </a:r>
            <a:r>
              <a:rPr lang="en-US" sz="1800" dirty="0" smtClean="0"/>
              <a:t> and/or </a:t>
            </a:r>
            <a:r>
              <a:rPr lang="en-US" sz="1800" dirty="0"/>
              <a:t>class diagrams (http://</a:t>
            </a:r>
            <a:r>
              <a:rPr lang="en-US" sz="1800" dirty="0" err="1"/>
              <a:t>en.wikipedia.org</a:t>
            </a:r>
            <a:r>
              <a:rPr lang="en-US" sz="1800" dirty="0"/>
              <a:t>/wiki/</a:t>
            </a:r>
            <a:r>
              <a:rPr lang="en-US" sz="1800" dirty="0" err="1" smtClean="0"/>
              <a:t>Class_diagram</a:t>
            </a:r>
            <a:r>
              <a:rPr lang="en-US" sz="1800" dirty="0" smtClean="0"/>
              <a:t>).  Bonus: Implement one of these classes.</a:t>
            </a:r>
            <a:endParaRPr lang="en-US" sz="1800" dirty="0"/>
          </a:p>
        </p:txBody>
      </p:sp>
    </p:spTree>
    <p:extLst>
      <p:ext uri="{BB962C8B-B14F-4D97-AF65-F5344CB8AC3E}">
        <p14:creationId xmlns:p14="http://schemas.microsoft.com/office/powerpoint/2010/main" val="277508041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normAutofit fontScale="92500"/>
          </a:bodyPr>
          <a:lstStyle/>
          <a:p>
            <a:pPr marL="0" indent="0">
              <a:buNone/>
            </a:pPr>
            <a:r>
              <a:rPr lang="en-US" dirty="0" smtClean="0"/>
              <a:t>6) Write a concatenate function that takes a variable number of arguments (may or may not be of different data types) and returns their concatenation as a string.</a:t>
            </a:r>
          </a:p>
          <a:p>
            <a:pPr marL="0" indent="0">
              <a:buNone/>
            </a:pPr>
            <a:r>
              <a:rPr lang="en-US" dirty="0" smtClean="0"/>
              <a:t>7) </a:t>
            </a:r>
            <a:r>
              <a:rPr lang="en-US" dirty="0" smtClean="0"/>
              <a:t>Overload the </a:t>
            </a:r>
            <a:r>
              <a:rPr lang="en-US" dirty="0" smtClean="0"/>
              <a:t>‘+’ operator to concatenate not only strings but also integers and/or floating point numbers.</a:t>
            </a:r>
          </a:p>
          <a:p>
            <a:pPr marL="0" indent="0">
              <a:buNone/>
            </a:pPr>
            <a:r>
              <a:rPr lang="en-US" dirty="0" smtClean="0"/>
              <a:t>8) Write a .</a:t>
            </a:r>
            <a:r>
              <a:rPr lang="en-US" dirty="0" err="1" smtClean="0"/>
              <a:t>cpp</a:t>
            </a:r>
            <a:r>
              <a:rPr lang="en-US" dirty="0" smtClean="0"/>
              <a:t> file that uses a function prototype and default parameters for a function.</a:t>
            </a:r>
            <a:endParaRPr lang="en-US" dirty="0"/>
          </a:p>
        </p:txBody>
      </p:sp>
      <p:sp>
        <p:nvSpPr>
          <p:cNvPr id="4" name="Title 1"/>
          <p:cNvSpPr>
            <a:spLocks noGrp="1"/>
          </p:cNvSpPr>
          <p:nvPr>
            <p:ph type="title"/>
          </p:nvPr>
        </p:nvSpPr>
        <p:spPr>
          <a:xfrm>
            <a:off x="381000" y="76200"/>
            <a:ext cx="8534400" cy="816628"/>
          </a:xfrm>
        </p:spPr>
        <p:txBody>
          <a:bodyPr>
            <a:normAutofit fontScale="90000"/>
          </a:bodyPr>
          <a:lstStyle/>
          <a:p>
            <a:r>
              <a:rPr lang="en-US" dirty="0" smtClean="0"/>
              <a:t>Homework for Next Monday (pick two)</a:t>
            </a:r>
            <a:endParaRPr lang="en-US" dirty="0"/>
          </a:p>
        </p:txBody>
      </p:sp>
    </p:spTree>
    <p:extLst>
      <p:ext uri="{BB962C8B-B14F-4D97-AF65-F5344CB8AC3E}">
        <p14:creationId xmlns:p14="http://schemas.microsoft.com/office/powerpoint/2010/main" val="8130480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9600"/>
            <a:ext cx="9144000" cy="6370973"/>
          </a:xfrm>
          <a:prstGeom prst="rect">
            <a:avLst/>
          </a:prstGeom>
        </p:spPr>
        <p:txBody>
          <a:bodyPr wrap="square">
            <a:spAutoFit/>
          </a:bodyPr>
          <a:lstStyle/>
          <a:p>
            <a:r>
              <a:rPr lang="en-US" sz="1200" dirty="0"/>
              <a:t>//accessing structure element                                                                                                                           </a:t>
            </a:r>
          </a:p>
          <a:p>
            <a:r>
              <a:rPr lang="en-US" sz="1200" dirty="0"/>
              <a:t>#include &lt;</a:t>
            </a:r>
            <a:r>
              <a:rPr lang="en-US" sz="1200" dirty="0" err="1"/>
              <a:t>iostream.h</a:t>
            </a:r>
            <a:r>
              <a:rPr lang="en-US" sz="1200" dirty="0"/>
              <a:t>&gt;</a:t>
            </a:r>
          </a:p>
          <a:p>
            <a:r>
              <a:rPr lang="en-US" sz="1200" dirty="0"/>
              <a:t>#include &lt;</a:t>
            </a:r>
            <a:r>
              <a:rPr lang="en-US" sz="1200" dirty="0" err="1"/>
              <a:t>stdlib.h</a:t>
            </a:r>
            <a:r>
              <a:rPr lang="en-US" sz="1200" dirty="0"/>
              <a:t>&gt;</a:t>
            </a:r>
          </a:p>
          <a:p>
            <a:r>
              <a:rPr lang="en-US" sz="1200" dirty="0" err="1"/>
              <a:t>struct</a:t>
            </a:r>
            <a:r>
              <a:rPr lang="en-US" sz="1200" dirty="0"/>
              <a:t> Card</a:t>
            </a:r>
          </a:p>
          <a:p>
            <a:r>
              <a:rPr lang="en-US" sz="1200" dirty="0"/>
              <a:t>{</a:t>
            </a:r>
          </a:p>
          <a:p>
            <a:r>
              <a:rPr lang="en-US" sz="1200" dirty="0"/>
              <a:t>  char *face; //pointer to char type                                                                                                                    </a:t>
            </a:r>
          </a:p>
          <a:p>
            <a:r>
              <a:rPr lang="en-US" sz="1200" dirty="0"/>
              <a:t>  char *suit; //pointer to char type                                                                                                                    </a:t>
            </a:r>
          </a:p>
          <a:p>
            <a:r>
              <a:rPr lang="en-US" sz="1200" dirty="0"/>
              <a:t>};</a:t>
            </a:r>
          </a:p>
          <a:p>
            <a:r>
              <a:rPr lang="en-US" sz="1200" dirty="0" err="1"/>
              <a:t>int</a:t>
            </a:r>
            <a:r>
              <a:rPr lang="en-US" sz="1200" dirty="0"/>
              <a:t> main()</a:t>
            </a:r>
          </a:p>
          <a:p>
            <a:r>
              <a:rPr lang="en-US" sz="1200" dirty="0"/>
              <a:t>{</a:t>
            </a:r>
          </a:p>
          <a:p>
            <a:r>
              <a:rPr lang="en-US" sz="1200" dirty="0"/>
              <a:t>  //declare the </a:t>
            </a:r>
            <a:r>
              <a:rPr lang="en-US" sz="1200" dirty="0" err="1"/>
              <a:t>struct</a:t>
            </a:r>
            <a:r>
              <a:rPr lang="en-US" sz="1200" dirty="0"/>
              <a:t> type variables                                                                                                                   </a:t>
            </a:r>
          </a:p>
          <a:p>
            <a:r>
              <a:rPr lang="en-US" sz="1200" dirty="0"/>
              <a:t>  </a:t>
            </a:r>
            <a:r>
              <a:rPr lang="en-US" sz="1200" dirty="0" err="1"/>
              <a:t>struct</a:t>
            </a:r>
            <a:r>
              <a:rPr lang="en-US" sz="1200" dirty="0"/>
              <a:t> Card p;</a:t>
            </a:r>
          </a:p>
          <a:p>
            <a:r>
              <a:rPr lang="en-US" sz="1200" dirty="0"/>
              <a:t>  </a:t>
            </a:r>
            <a:r>
              <a:rPr lang="en-US" sz="1200" dirty="0" err="1"/>
              <a:t>struct</a:t>
            </a:r>
            <a:r>
              <a:rPr lang="en-US" sz="1200" dirty="0"/>
              <a:t> Card *</a:t>
            </a:r>
            <a:r>
              <a:rPr lang="en-US" sz="1200" dirty="0" err="1"/>
              <a:t>SPtr</a:t>
            </a:r>
            <a:r>
              <a:rPr lang="en-US" sz="1200" dirty="0"/>
              <a:t>;</a:t>
            </a:r>
          </a:p>
          <a:p>
            <a:r>
              <a:rPr lang="en-US" sz="1200" dirty="0"/>
              <a:t>  </a:t>
            </a:r>
            <a:r>
              <a:rPr lang="en-US" sz="1200" dirty="0" err="1"/>
              <a:t>p.face</a:t>
            </a:r>
            <a:r>
              <a:rPr lang="en-US" sz="1200" dirty="0"/>
              <a:t> = "Ace";</a:t>
            </a:r>
          </a:p>
          <a:p>
            <a:r>
              <a:rPr lang="en-US" sz="1200" dirty="0"/>
              <a:t>  </a:t>
            </a:r>
            <a:r>
              <a:rPr lang="en-US" sz="1200" dirty="0" err="1"/>
              <a:t>p.suit</a:t>
            </a:r>
            <a:r>
              <a:rPr lang="en-US" sz="1200" dirty="0"/>
              <a:t> = "Spades";</a:t>
            </a:r>
          </a:p>
          <a:p>
            <a:r>
              <a:rPr lang="en-US" sz="1200" dirty="0"/>
              <a:t>  </a:t>
            </a:r>
            <a:r>
              <a:rPr lang="en-US" sz="1200" dirty="0" err="1"/>
              <a:t>SPtr</a:t>
            </a:r>
            <a:r>
              <a:rPr lang="en-US" sz="1200" dirty="0"/>
              <a:t> = &amp;p;</a:t>
            </a:r>
          </a:p>
          <a:p>
            <a:r>
              <a:rPr lang="en-US" sz="1200" dirty="0"/>
              <a:t>  </a:t>
            </a:r>
            <a:r>
              <a:rPr lang="en-US" sz="1200" dirty="0" err="1"/>
              <a:t>cout</a:t>
            </a:r>
            <a:r>
              <a:rPr lang="en-US" sz="1200" dirty="0"/>
              <a:t>&lt;&lt;"Accessing structure element:\n";</a:t>
            </a:r>
          </a:p>
          <a:p>
            <a:r>
              <a:rPr lang="en-US" sz="1200" dirty="0"/>
              <a:t>  </a:t>
            </a:r>
            <a:r>
              <a:rPr lang="en-US" sz="1200" dirty="0" err="1"/>
              <a:t>cout</a:t>
            </a:r>
            <a:r>
              <a:rPr lang="en-US" sz="1200" dirty="0"/>
              <a:t>&lt;&lt;"\n\'</a:t>
            </a:r>
            <a:r>
              <a:rPr lang="en-US" sz="1200" dirty="0" err="1"/>
              <a:t>SPtr</a:t>
            </a:r>
            <a:r>
              <a:rPr lang="en-US" sz="1200" dirty="0"/>
              <a:t>-&gt;suit\' = "&lt;&lt;</a:t>
            </a:r>
            <a:r>
              <a:rPr lang="en-US" sz="1200" dirty="0" err="1"/>
              <a:t>SPtr</a:t>
            </a:r>
            <a:r>
              <a:rPr lang="en-US" sz="1200" dirty="0"/>
              <a:t>-&gt;suit&lt;&lt;</a:t>
            </a:r>
            <a:r>
              <a:rPr lang="en-US" sz="1200" dirty="0" err="1"/>
              <a:t>endl</a:t>
            </a:r>
            <a:r>
              <a:rPr lang="en-US" sz="1200" dirty="0"/>
              <a:t>;</a:t>
            </a:r>
          </a:p>
          <a:p>
            <a:r>
              <a:rPr lang="en-US" sz="1200" dirty="0"/>
              <a:t>  </a:t>
            </a:r>
            <a:r>
              <a:rPr lang="en-US" sz="1200" dirty="0" err="1"/>
              <a:t>cout</a:t>
            </a:r>
            <a:r>
              <a:rPr lang="en-US" sz="1200" dirty="0"/>
              <a:t>&lt;&lt;"\'</a:t>
            </a:r>
            <a:r>
              <a:rPr lang="en-US" sz="1200" dirty="0" err="1"/>
              <a:t>SPtr</a:t>
            </a:r>
            <a:r>
              <a:rPr lang="en-US" sz="1200" dirty="0"/>
              <a:t>-&gt;face\' = "&lt;&lt;</a:t>
            </a:r>
            <a:r>
              <a:rPr lang="en-US" sz="1200" dirty="0" err="1"/>
              <a:t>SPtr</a:t>
            </a:r>
            <a:r>
              <a:rPr lang="en-US" sz="1200" dirty="0"/>
              <a:t>-&gt;face&lt;&lt;</a:t>
            </a:r>
            <a:r>
              <a:rPr lang="en-US" sz="1200" dirty="0" err="1"/>
              <a:t>endl</a:t>
            </a:r>
            <a:r>
              <a:rPr lang="en-US" sz="1200" dirty="0"/>
              <a:t>;</a:t>
            </a:r>
          </a:p>
          <a:p>
            <a:endParaRPr lang="en-US" sz="1200" dirty="0"/>
          </a:p>
          <a:p>
            <a:r>
              <a:rPr lang="en-US" sz="1200" dirty="0"/>
              <a:t>  // </a:t>
            </a:r>
            <a:r>
              <a:rPr lang="en-US" sz="1200" dirty="0" err="1"/>
              <a:t>cout</a:t>
            </a:r>
            <a:r>
              <a:rPr lang="en-US" sz="1200" dirty="0"/>
              <a:t>&lt;&lt;"\n\'</a:t>
            </a:r>
            <a:r>
              <a:rPr lang="en-US" sz="1200" dirty="0" err="1"/>
              <a:t>SPtr</a:t>
            </a:r>
            <a:r>
              <a:rPr lang="en-US" sz="1200" dirty="0"/>
              <a:t>-&gt;suit\' = "&lt;&lt;p-&gt;suit&lt;&lt;</a:t>
            </a:r>
            <a:r>
              <a:rPr lang="en-US" sz="1200" dirty="0" err="1"/>
              <a:t>endl</a:t>
            </a:r>
            <a:r>
              <a:rPr lang="en-US" sz="1200" dirty="0"/>
              <a:t>; </a:t>
            </a:r>
            <a:r>
              <a:rPr lang="en-US" sz="1200" dirty="0">
                <a:solidFill>
                  <a:srgbClr val="25EDFF"/>
                </a:solidFill>
              </a:rPr>
              <a:t>// ERROR                                                                                               </a:t>
            </a:r>
          </a:p>
          <a:p>
            <a:r>
              <a:rPr lang="en-US" sz="1200" dirty="0"/>
              <a:t>  // </a:t>
            </a:r>
            <a:r>
              <a:rPr lang="en-US" sz="1200" dirty="0" err="1"/>
              <a:t>cout</a:t>
            </a:r>
            <a:r>
              <a:rPr lang="en-US" sz="1200" dirty="0"/>
              <a:t>&lt;&lt;"\'</a:t>
            </a:r>
            <a:r>
              <a:rPr lang="en-US" sz="1200" dirty="0" err="1"/>
              <a:t>SPtr</a:t>
            </a:r>
            <a:r>
              <a:rPr lang="en-US" sz="1200" dirty="0"/>
              <a:t>-&gt;face\' = "&lt;&lt;p-&gt;face&lt;&lt;</a:t>
            </a:r>
            <a:r>
              <a:rPr lang="en-US" sz="1200" dirty="0" err="1"/>
              <a:t>endl</a:t>
            </a:r>
            <a:r>
              <a:rPr lang="en-US" sz="1200" dirty="0"/>
              <a:t>;   </a:t>
            </a:r>
            <a:r>
              <a:rPr lang="en-US" sz="1200" dirty="0">
                <a:solidFill>
                  <a:srgbClr val="25EDFF"/>
                </a:solidFill>
              </a:rPr>
              <a:t>// ERROR                                                                                               </a:t>
            </a:r>
          </a:p>
          <a:p>
            <a:endParaRPr lang="en-US" sz="1200" dirty="0"/>
          </a:p>
          <a:p>
            <a:r>
              <a:rPr lang="en-US" sz="1200" dirty="0"/>
              <a:t>  // structtest.cpp:23: error: base operand of ‘-&gt;’ has non-pointer type ‘Card’                                                                         </a:t>
            </a:r>
          </a:p>
          <a:p>
            <a:r>
              <a:rPr lang="en-US" sz="1200" dirty="0"/>
              <a:t>  // structtest.cpp:24: error: base operand of ‘-&gt;’ has non-pointer type ‘Card’                                                                         </a:t>
            </a:r>
          </a:p>
          <a:p>
            <a:r>
              <a:rPr lang="en-US" sz="1200" dirty="0"/>
              <a:t>}</a:t>
            </a:r>
          </a:p>
          <a:p>
            <a:endParaRPr lang="en-US" sz="1200" dirty="0"/>
          </a:p>
          <a:p>
            <a:r>
              <a:rPr lang="en-US" sz="1200" dirty="0"/>
              <a:t>// Running the program:                                                                                                                                 </a:t>
            </a:r>
          </a:p>
          <a:p>
            <a:r>
              <a:rPr lang="en-US" sz="1200" dirty="0"/>
              <a:t>// ./</a:t>
            </a:r>
            <a:r>
              <a:rPr lang="en-US" sz="1200" dirty="0" err="1"/>
              <a:t>structtest</a:t>
            </a:r>
            <a:r>
              <a:rPr lang="en-US" sz="1200" dirty="0"/>
              <a:t>                                                                                                                                         </a:t>
            </a:r>
          </a:p>
          <a:p>
            <a:r>
              <a:rPr lang="en-US" sz="1200" dirty="0"/>
              <a:t>// Accessing structure element:                                                                                                                         </a:t>
            </a:r>
          </a:p>
          <a:p>
            <a:endParaRPr lang="en-US" sz="1200" dirty="0"/>
          </a:p>
          <a:p>
            <a:r>
              <a:rPr lang="en-US" sz="1200" dirty="0"/>
              <a:t>// '</a:t>
            </a:r>
            <a:r>
              <a:rPr lang="en-US" sz="1200" dirty="0" err="1"/>
              <a:t>SPtr</a:t>
            </a:r>
            <a:r>
              <a:rPr lang="en-US" sz="1200" dirty="0"/>
              <a:t>-&gt;suit' = Spades                                                                                                                                </a:t>
            </a:r>
          </a:p>
          <a:p>
            <a:r>
              <a:rPr lang="en-US" sz="1200" dirty="0"/>
              <a:t>// '</a:t>
            </a:r>
            <a:r>
              <a:rPr lang="en-US" sz="1200" dirty="0" err="1"/>
              <a:t>SPtr</a:t>
            </a:r>
            <a:r>
              <a:rPr lang="en-US" sz="1200" dirty="0"/>
              <a:t>-&gt;face' = Ace </a:t>
            </a:r>
          </a:p>
        </p:txBody>
      </p:sp>
      <p:sp>
        <p:nvSpPr>
          <p:cNvPr id="5" name="Title 1"/>
          <p:cNvSpPr>
            <a:spLocks noGrp="1"/>
          </p:cNvSpPr>
          <p:nvPr>
            <p:ph type="title"/>
          </p:nvPr>
        </p:nvSpPr>
        <p:spPr>
          <a:xfrm>
            <a:off x="914400" y="228600"/>
            <a:ext cx="8229600" cy="762000"/>
          </a:xfrm>
        </p:spPr>
        <p:txBody>
          <a:bodyPr>
            <a:normAutofit fontScale="90000"/>
          </a:bodyPr>
          <a:lstStyle/>
          <a:p>
            <a:pPr algn="r"/>
            <a:r>
              <a:rPr lang="en-US" dirty="0" smtClean="0"/>
              <a:t>In class example!  Typing is good for character(s)</a:t>
            </a:r>
            <a:endParaRPr lang="en-US" dirty="0"/>
          </a:p>
        </p:txBody>
      </p:sp>
    </p:spTree>
    <p:extLst>
      <p:ext uri="{BB962C8B-B14F-4D97-AF65-F5344CB8AC3E}">
        <p14:creationId xmlns:p14="http://schemas.microsoft.com/office/powerpoint/2010/main" val="13779395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08100"/>
            <a:ext cx="9144000" cy="4233333"/>
          </a:xfrm>
          <a:prstGeom prst="rect">
            <a:avLst/>
          </a:prstGeom>
        </p:spPr>
      </p:pic>
    </p:spTree>
    <p:extLst>
      <p:ext uri="{BB962C8B-B14F-4D97-AF65-F5344CB8AC3E}">
        <p14:creationId xmlns:p14="http://schemas.microsoft.com/office/powerpoint/2010/main" val="110694054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1989" b="-2719"/>
          <a:stretch/>
        </p:blipFill>
        <p:spPr>
          <a:xfrm>
            <a:off x="533400" y="1219200"/>
            <a:ext cx="8229600" cy="4747848"/>
          </a:xfrm>
        </p:spPr>
      </p:pic>
    </p:spTree>
    <p:extLst>
      <p:ext uri="{BB962C8B-B14F-4D97-AF65-F5344CB8AC3E}">
        <p14:creationId xmlns:p14="http://schemas.microsoft.com/office/powerpoint/2010/main" val="1489080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3400" y="25400"/>
            <a:ext cx="8026400" cy="5384800"/>
          </a:xfrm>
          <a:prstGeom prst="rect">
            <a:avLst/>
          </a:prstGeom>
        </p:spPr>
      </p:pic>
      <p:sp>
        <p:nvSpPr>
          <p:cNvPr id="5" name="Rectangle 4"/>
          <p:cNvSpPr/>
          <p:nvPr/>
        </p:nvSpPr>
        <p:spPr>
          <a:xfrm>
            <a:off x="762000" y="5657671"/>
            <a:ext cx="4572000" cy="1200329"/>
          </a:xfrm>
          <a:prstGeom prst="rect">
            <a:avLst/>
          </a:prstGeom>
        </p:spPr>
        <p:txBody>
          <a:bodyPr>
            <a:spAutoFit/>
          </a:bodyPr>
          <a:lstStyle/>
          <a:p>
            <a:r>
              <a:rPr lang="en-US" dirty="0"/>
              <a:t>$ ./</a:t>
            </a:r>
            <a:r>
              <a:rPr lang="en-US" dirty="0" err="1"/>
              <a:t>structexample</a:t>
            </a:r>
            <a:r>
              <a:rPr lang="en-US" dirty="0"/>
              <a:t> </a:t>
            </a:r>
          </a:p>
          <a:p>
            <a:r>
              <a:rPr lang="en-US" dirty="0"/>
              <a:t>Test1.x = 111</a:t>
            </a:r>
          </a:p>
          <a:p>
            <a:r>
              <a:rPr lang="en-US" dirty="0"/>
              <a:t>Test1.y = 1.111000</a:t>
            </a:r>
          </a:p>
          <a:p>
            <a:r>
              <a:rPr lang="en-US" dirty="0"/>
              <a:t>Test1-&gt;z = This is a string</a:t>
            </a:r>
          </a:p>
        </p:txBody>
      </p:sp>
    </p:spTree>
    <p:extLst>
      <p:ext uri="{BB962C8B-B14F-4D97-AF65-F5344CB8AC3E}">
        <p14:creationId xmlns:p14="http://schemas.microsoft.com/office/powerpoint/2010/main" val="16035971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9600"/>
            <a:ext cx="9144000" cy="6555639"/>
          </a:xfrm>
          <a:prstGeom prst="rect">
            <a:avLst/>
          </a:prstGeom>
        </p:spPr>
        <p:txBody>
          <a:bodyPr wrap="square">
            <a:spAutoFit/>
          </a:bodyPr>
          <a:lstStyle/>
          <a:p>
            <a:r>
              <a:rPr lang="en-US" sz="1200" dirty="0"/>
              <a:t>//accessing structure element                                                                             </a:t>
            </a:r>
          </a:p>
          <a:p>
            <a:r>
              <a:rPr lang="en-US" sz="1200" dirty="0"/>
              <a:t>#include &lt;</a:t>
            </a:r>
            <a:r>
              <a:rPr lang="en-US" sz="1200" dirty="0" err="1"/>
              <a:t>iostream.h</a:t>
            </a:r>
            <a:r>
              <a:rPr lang="en-US" sz="1200" dirty="0"/>
              <a:t>&gt;</a:t>
            </a:r>
          </a:p>
          <a:p>
            <a:r>
              <a:rPr lang="en-US" sz="1200" dirty="0"/>
              <a:t>#include &lt;</a:t>
            </a:r>
            <a:r>
              <a:rPr lang="en-US" sz="1200" dirty="0" err="1"/>
              <a:t>stdlib.h</a:t>
            </a:r>
            <a:r>
              <a:rPr lang="en-US" sz="1200" dirty="0"/>
              <a:t>&gt;</a:t>
            </a:r>
          </a:p>
          <a:p>
            <a:r>
              <a:rPr lang="en-US" sz="1200" dirty="0" err="1"/>
              <a:t>typedef</a:t>
            </a:r>
            <a:r>
              <a:rPr lang="en-US" sz="1200" dirty="0"/>
              <a:t> </a:t>
            </a:r>
            <a:r>
              <a:rPr lang="en-US" sz="1200" dirty="0" err="1"/>
              <a:t>struct</a:t>
            </a:r>
            <a:r>
              <a:rPr lang="en-US" sz="1200" dirty="0"/>
              <a:t> Card</a:t>
            </a:r>
          </a:p>
          <a:p>
            <a:r>
              <a:rPr lang="en-US" sz="1200" dirty="0"/>
              <a:t>{</a:t>
            </a:r>
          </a:p>
          <a:p>
            <a:r>
              <a:rPr lang="en-US" sz="1200" dirty="0"/>
              <a:t>  char *face; //pointer to char type                                                                      </a:t>
            </a:r>
          </a:p>
          <a:p>
            <a:r>
              <a:rPr lang="en-US" sz="1200" dirty="0"/>
              <a:t>  char *suit; //pointer to char type                                                                      </a:t>
            </a:r>
          </a:p>
          <a:p>
            <a:r>
              <a:rPr lang="en-US" sz="1200" dirty="0"/>
              <a:t>};</a:t>
            </a:r>
          </a:p>
          <a:p>
            <a:r>
              <a:rPr lang="en-US" sz="1200" dirty="0" err="1"/>
              <a:t>int</a:t>
            </a:r>
            <a:r>
              <a:rPr lang="en-US" sz="1200" dirty="0"/>
              <a:t> main()</a:t>
            </a:r>
          </a:p>
          <a:p>
            <a:r>
              <a:rPr lang="en-US" sz="1200" dirty="0"/>
              <a:t>{</a:t>
            </a:r>
          </a:p>
          <a:p>
            <a:r>
              <a:rPr lang="en-US" sz="1200" dirty="0"/>
              <a:t>  //declare the </a:t>
            </a:r>
            <a:r>
              <a:rPr lang="en-US" sz="1200" dirty="0" err="1"/>
              <a:t>struct</a:t>
            </a:r>
            <a:r>
              <a:rPr lang="en-US" sz="1200" dirty="0"/>
              <a:t> type variables                                                                     </a:t>
            </a:r>
          </a:p>
          <a:p>
            <a:r>
              <a:rPr lang="en-US" sz="1200" dirty="0"/>
              <a:t>  Card p;</a:t>
            </a:r>
          </a:p>
          <a:p>
            <a:r>
              <a:rPr lang="en-US" sz="1200" dirty="0"/>
              <a:t>  Card *</a:t>
            </a:r>
            <a:r>
              <a:rPr lang="en-US" sz="1200" dirty="0" err="1"/>
              <a:t>SPtr</a:t>
            </a:r>
            <a:r>
              <a:rPr lang="en-US" sz="1200" dirty="0"/>
              <a:t>;</a:t>
            </a:r>
          </a:p>
          <a:p>
            <a:r>
              <a:rPr lang="en-US" sz="1200" dirty="0"/>
              <a:t>  </a:t>
            </a:r>
            <a:r>
              <a:rPr lang="en-US" sz="1200" dirty="0" err="1"/>
              <a:t>p.face</a:t>
            </a:r>
            <a:r>
              <a:rPr lang="en-US" sz="1200" dirty="0"/>
              <a:t> = "Ace";</a:t>
            </a:r>
          </a:p>
          <a:p>
            <a:r>
              <a:rPr lang="en-US" sz="1200" dirty="0"/>
              <a:t>  </a:t>
            </a:r>
            <a:r>
              <a:rPr lang="en-US" sz="1200" dirty="0" err="1"/>
              <a:t>p.suit</a:t>
            </a:r>
            <a:r>
              <a:rPr lang="en-US" sz="1200" dirty="0"/>
              <a:t> = "Spades";</a:t>
            </a:r>
          </a:p>
          <a:p>
            <a:r>
              <a:rPr lang="en-US" sz="1200" dirty="0"/>
              <a:t>  </a:t>
            </a:r>
            <a:r>
              <a:rPr lang="en-US" sz="1200" dirty="0" err="1"/>
              <a:t>SPtr</a:t>
            </a:r>
            <a:r>
              <a:rPr lang="en-US" sz="1200" dirty="0"/>
              <a:t> = &amp;p;</a:t>
            </a:r>
          </a:p>
          <a:p>
            <a:r>
              <a:rPr lang="en-US" sz="1200" dirty="0"/>
              <a:t>  </a:t>
            </a:r>
            <a:r>
              <a:rPr lang="en-US" sz="1200" dirty="0" err="1"/>
              <a:t>cout</a:t>
            </a:r>
            <a:r>
              <a:rPr lang="en-US" sz="1200" dirty="0"/>
              <a:t>&lt;&lt;"Accessing structure element:\n";</a:t>
            </a:r>
          </a:p>
          <a:p>
            <a:r>
              <a:rPr lang="en-US" sz="1200" dirty="0"/>
              <a:t>  </a:t>
            </a:r>
            <a:r>
              <a:rPr lang="en-US" sz="1200" dirty="0" err="1"/>
              <a:t>cout</a:t>
            </a:r>
            <a:r>
              <a:rPr lang="en-US" sz="1200" dirty="0"/>
              <a:t>&lt;&lt;"\n\'</a:t>
            </a:r>
            <a:r>
              <a:rPr lang="en-US" sz="1200" dirty="0" err="1"/>
              <a:t>SPtr</a:t>
            </a:r>
            <a:r>
              <a:rPr lang="en-US" sz="1200" dirty="0"/>
              <a:t>-&gt;suit\' = "&lt;&lt;</a:t>
            </a:r>
            <a:r>
              <a:rPr lang="en-US" sz="1200" dirty="0" err="1"/>
              <a:t>SPtr</a:t>
            </a:r>
            <a:r>
              <a:rPr lang="en-US" sz="1200" dirty="0"/>
              <a:t>-&gt;suit&lt;&lt;</a:t>
            </a:r>
            <a:r>
              <a:rPr lang="en-US" sz="1200" dirty="0" err="1"/>
              <a:t>endl</a:t>
            </a:r>
            <a:r>
              <a:rPr lang="en-US" sz="1200" dirty="0"/>
              <a:t>;</a:t>
            </a:r>
          </a:p>
          <a:p>
            <a:r>
              <a:rPr lang="en-US" sz="1200" dirty="0"/>
              <a:t>  </a:t>
            </a:r>
            <a:r>
              <a:rPr lang="en-US" sz="1200" dirty="0" err="1"/>
              <a:t>cout</a:t>
            </a:r>
            <a:r>
              <a:rPr lang="en-US" sz="1200" dirty="0"/>
              <a:t>&lt;&lt;"\'</a:t>
            </a:r>
            <a:r>
              <a:rPr lang="en-US" sz="1200" dirty="0" err="1"/>
              <a:t>SPtr</a:t>
            </a:r>
            <a:r>
              <a:rPr lang="en-US" sz="1200" dirty="0"/>
              <a:t>-&gt;face\' = "&lt;&lt;</a:t>
            </a:r>
            <a:r>
              <a:rPr lang="en-US" sz="1200" dirty="0" err="1"/>
              <a:t>SPtr</a:t>
            </a:r>
            <a:r>
              <a:rPr lang="en-US" sz="1200" dirty="0"/>
              <a:t>-&gt;face&lt;&lt;</a:t>
            </a:r>
            <a:r>
              <a:rPr lang="en-US" sz="1200" dirty="0" err="1"/>
              <a:t>endl</a:t>
            </a:r>
            <a:r>
              <a:rPr lang="en-US" sz="1200" dirty="0"/>
              <a:t>;</a:t>
            </a:r>
          </a:p>
          <a:p>
            <a:endParaRPr lang="en-US" sz="1200" dirty="0"/>
          </a:p>
          <a:p>
            <a:r>
              <a:rPr lang="en-US" sz="1200" dirty="0"/>
              <a:t>  // </a:t>
            </a:r>
            <a:r>
              <a:rPr lang="en-US" sz="1200" dirty="0" err="1"/>
              <a:t>cout</a:t>
            </a:r>
            <a:r>
              <a:rPr lang="en-US" sz="1200" dirty="0"/>
              <a:t>&lt;&lt;"\n\'</a:t>
            </a:r>
            <a:r>
              <a:rPr lang="en-US" sz="1200" dirty="0" err="1"/>
              <a:t>SPtr</a:t>
            </a:r>
            <a:r>
              <a:rPr lang="en-US" sz="1200" dirty="0"/>
              <a:t>-&gt;suit\' = "&lt;&lt;p-&gt;suit&lt;&lt;</a:t>
            </a:r>
            <a:r>
              <a:rPr lang="en-US" sz="1200" dirty="0" err="1"/>
              <a:t>endl</a:t>
            </a:r>
            <a:r>
              <a:rPr lang="en-US" sz="1200" dirty="0"/>
              <a:t>; // ERROR                                                 </a:t>
            </a:r>
          </a:p>
          <a:p>
            <a:r>
              <a:rPr lang="en-US" sz="1200" dirty="0"/>
              <a:t>  // </a:t>
            </a:r>
            <a:r>
              <a:rPr lang="en-US" sz="1200" dirty="0" err="1"/>
              <a:t>cout</a:t>
            </a:r>
            <a:r>
              <a:rPr lang="en-US" sz="1200" dirty="0"/>
              <a:t>&lt;&lt;"\'</a:t>
            </a:r>
            <a:r>
              <a:rPr lang="en-US" sz="1200" dirty="0" err="1"/>
              <a:t>SPtr</a:t>
            </a:r>
            <a:r>
              <a:rPr lang="en-US" sz="1200" dirty="0"/>
              <a:t>-&gt;face\' = "&lt;&lt;p-&gt;face&lt;&lt;</a:t>
            </a:r>
            <a:r>
              <a:rPr lang="en-US" sz="1200" dirty="0" err="1"/>
              <a:t>endl</a:t>
            </a:r>
            <a:r>
              <a:rPr lang="en-US" sz="1200" dirty="0"/>
              <a:t>;   // ERROR                                                 </a:t>
            </a:r>
          </a:p>
          <a:p>
            <a:endParaRPr lang="en-US" sz="1200" dirty="0"/>
          </a:p>
          <a:p>
            <a:r>
              <a:rPr lang="en-US" sz="1200" dirty="0"/>
              <a:t>  // structtest.cpp:23: error: base operand of ‘-&gt;’ has non-pointer type ‘Card’                           </a:t>
            </a:r>
          </a:p>
          <a:p>
            <a:r>
              <a:rPr lang="en-US" sz="1200" dirty="0"/>
              <a:t>  // structtest.cpp:24: error: base operand of ‘-&gt;’ has non-pointer type ‘Card’                           </a:t>
            </a:r>
          </a:p>
          <a:p>
            <a:endParaRPr lang="en-US" sz="1200" dirty="0"/>
          </a:p>
          <a:p>
            <a:r>
              <a:rPr lang="en-US" sz="1200" dirty="0"/>
              <a:t>}</a:t>
            </a:r>
          </a:p>
          <a:p>
            <a:endParaRPr lang="en-US" sz="1200" dirty="0"/>
          </a:p>
          <a:p>
            <a:r>
              <a:rPr lang="en-US" sz="1200" dirty="0"/>
              <a:t>// Running the program:                                                                                   </a:t>
            </a:r>
          </a:p>
          <a:p>
            <a:r>
              <a:rPr lang="en-US" sz="1200" dirty="0"/>
              <a:t>// ./</a:t>
            </a:r>
            <a:r>
              <a:rPr lang="en-US" sz="1200" dirty="0" err="1"/>
              <a:t>structtest</a:t>
            </a:r>
            <a:r>
              <a:rPr lang="en-US" sz="1200" dirty="0"/>
              <a:t>                                                                                           </a:t>
            </a:r>
          </a:p>
          <a:p>
            <a:r>
              <a:rPr lang="en-US" sz="1200" dirty="0"/>
              <a:t>// Accessing structure element:                                                                           </a:t>
            </a:r>
          </a:p>
          <a:p>
            <a:endParaRPr lang="en-US" sz="1200" dirty="0"/>
          </a:p>
          <a:p>
            <a:r>
              <a:rPr lang="en-US" sz="1200" dirty="0"/>
              <a:t>// '</a:t>
            </a:r>
            <a:r>
              <a:rPr lang="en-US" sz="1200" dirty="0" err="1"/>
              <a:t>SPtr</a:t>
            </a:r>
            <a:r>
              <a:rPr lang="en-US" sz="1200" dirty="0"/>
              <a:t>-&gt;suit' = Spades                                                                                  </a:t>
            </a:r>
          </a:p>
          <a:p>
            <a:r>
              <a:rPr lang="en-US" sz="1200" dirty="0"/>
              <a:t>// '</a:t>
            </a:r>
            <a:r>
              <a:rPr lang="en-US" sz="1200" dirty="0" err="1"/>
              <a:t>SPtr</a:t>
            </a:r>
            <a:r>
              <a:rPr lang="en-US" sz="1200" dirty="0"/>
              <a:t>-&gt;face' = Ace                                                                                     </a:t>
            </a:r>
          </a:p>
        </p:txBody>
      </p:sp>
      <p:sp>
        <p:nvSpPr>
          <p:cNvPr id="5" name="Title 1"/>
          <p:cNvSpPr>
            <a:spLocks noGrp="1"/>
          </p:cNvSpPr>
          <p:nvPr>
            <p:ph type="title"/>
          </p:nvPr>
        </p:nvSpPr>
        <p:spPr>
          <a:xfrm>
            <a:off x="838200" y="152400"/>
            <a:ext cx="8229600" cy="762000"/>
          </a:xfrm>
        </p:spPr>
        <p:txBody>
          <a:bodyPr>
            <a:normAutofit fontScale="90000"/>
          </a:bodyPr>
          <a:lstStyle/>
          <a:p>
            <a:pPr algn="r"/>
            <a:r>
              <a:rPr lang="en-US" dirty="0" smtClean="0"/>
              <a:t>In class </a:t>
            </a:r>
            <a:r>
              <a:rPr lang="en-US" dirty="0" err="1" smtClean="0"/>
              <a:t>typedef</a:t>
            </a:r>
            <a:r>
              <a:rPr lang="en-US" dirty="0" smtClean="0"/>
              <a:t> example!  Typing is good for character(s)</a:t>
            </a:r>
            <a:endParaRPr lang="en-US" dirty="0"/>
          </a:p>
        </p:txBody>
      </p:sp>
    </p:spTree>
    <p:extLst>
      <p:ext uri="{BB962C8B-B14F-4D97-AF65-F5344CB8AC3E}">
        <p14:creationId xmlns:p14="http://schemas.microsoft.com/office/powerpoint/2010/main" val="188625285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1815</TotalTime>
  <Words>4376</Words>
  <Application>Microsoft Macintosh PowerPoint</Application>
  <PresentationFormat>On-screen Show (4:3)</PresentationFormat>
  <Paragraphs>521</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 C++ is Fun – Part Four at Turbine/Warner Bros.!</vt:lpstr>
      <vt:lpstr>Brief Overview</vt:lpstr>
      <vt:lpstr>Typdef, struct, and enum</vt:lpstr>
      <vt:lpstr>PowerPoint Presentation</vt:lpstr>
      <vt:lpstr>In class example!  Typing is good for character(s)</vt:lpstr>
      <vt:lpstr>PowerPoint Presentation</vt:lpstr>
      <vt:lpstr>PowerPoint Presentation</vt:lpstr>
      <vt:lpstr>PowerPoint Presentation</vt:lpstr>
      <vt:lpstr>In class typedef example!  Typing is good for character(s)</vt:lpstr>
      <vt:lpstr>Arrays of Structures</vt:lpstr>
      <vt:lpstr>PowerPoint Presentation</vt:lpstr>
      <vt:lpstr>PowerPoint Presentation</vt:lpstr>
      <vt:lpstr>How to download an API off the internet and use it! </vt:lpstr>
      <vt:lpstr>Using the Excel Library “libxl”</vt:lpstr>
      <vt:lpstr>Using the Excel Library “libxl”</vt:lpstr>
      <vt:lpstr>Using the Excel Library “libxl”</vt:lpstr>
      <vt:lpstr>Using the Excel Library “libxl”</vt:lpstr>
      <vt:lpstr>Using the Excel Library “libxl”</vt:lpstr>
      <vt:lpstr>LibXL is pay software, ExcelFormat is another FREE option</vt:lpstr>
      <vt:lpstr>PowerPoint Presentation</vt:lpstr>
      <vt:lpstr>What these Excel interfaces are actually doing….</vt:lpstr>
      <vt:lpstr>You can download the class example programs from here:</vt:lpstr>
      <vt:lpstr>A simple class GradeBook</vt:lpstr>
      <vt:lpstr>This is the copy-paste-able source code</vt:lpstr>
      <vt:lpstr>Add set() and get() functions to the class</vt:lpstr>
      <vt:lpstr>PowerPoint Presentation</vt:lpstr>
      <vt:lpstr>Dear class, let’s try, and fail, to access a private member of a class (without a get() function)</vt:lpstr>
      <vt:lpstr>This is the copy-paste-able source code for the class program with get() and set() parameters</vt:lpstr>
      <vt:lpstr>However, with a friend function we can access the private members</vt:lpstr>
      <vt:lpstr>This is the copy-paste-able source code for using friends to access private parts</vt:lpstr>
      <vt:lpstr>PowerPoint Presentation</vt:lpstr>
      <vt:lpstr>Protected base-class data can be accessed from derived classes</vt:lpstr>
      <vt:lpstr>PowerPoint Presentation</vt:lpstr>
      <vt:lpstr>Let’s do an example with a constructor and destructor, these are quite common</vt:lpstr>
      <vt:lpstr>PowerPoint Presentation</vt:lpstr>
      <vt:lpstr>This is the copy-paste-able source code</vt:lpstr>
      <vt:lpstr>Definition for a complex number class with real and imaginary parts</vt:lpstr>
      <vt:lpstr>PowerPoint Presentation</vt:lpstr>
      <vt:lpstr>PowerPoint Presentation</vt:lpstr>
      <vt:lpstr>A simple die-rolling program</vt:lpstr>
      <vt:lpstr>Source code for die-rolling program</vt:lpstr>
      <vt:lpstr>Here is a BankDatabase class</vt:lpstr>
      <vt:lpstr>Here is a Paddle class</vt:lpstr>
      <vt:lpstr>Homework for Next Monday (pick two)</vt:lpstr>
      <vt:lpstr>Homework for Next Monday (pick two)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 at Turbine/Warner Bros.!</dc:title>
  <dc:creator>Russell Hanson</dc:creator>
  <cp:lastModifiedBy>Mr No</cp:lastModifiedBy>
  <cp:revision>240</cp:revision>
  <cp:lastPrinted>2013-04-04T01:22:29Z</cp:lastPrinted>
  <dcterms:created xsi:type="dcterms:W3CDTF">2013-03-24T23:10:07Z</dcterms:created>
  <dcterms:modified xsi:type="dcterms:W3CDTF">2013-04-04T01:26:06Z</dcterms:modified>
</cp:coreProperties>
</file>